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2"/>
  </p:notesMasterIdLst>
  <p:sldIdLst>
    <p:sldId id="271" r:id="rId2"/>
    <p:sldId id="277" r:id="rId3"/>
    <p:sldId id="270" r:id="rId4"/>
    <p:sldId id="278" r:id="rId5"/>
    <p:sldId id="279" r:id="rId6"/>
    <p:sldId id="257" r:id="rId7"/>
    <p:sldId id="258" r:id="rId8"/>
    <p:sldId id="259" r:id="rId9"/>
    <p:sldId id="264" r:id="rId10"/>
    <p:sldId id="260" r:id="rId11"/>
    <p:sldId id="266" r:id="rId12"/>
    <p:sldId id="261" r:id="rId13"/>
    <p:sldId id="283" r:id="rId14"/>
    <p:sldId id="262" r:id="rId15"/>
    <p:sldId id="268" r:id="rId16"/>
    <p:sldId id="263" r:id="rId17"/>
    <p:sldId id="265" r:id="rId18"/>
    <p:sldId id="282" r:id="rId19"/>
    <p:sldId id="267" r:id="rId20"/>
    <p:sldId id="272"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6AD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4557" autoAdjust="0"/>
  </p:normalViewPr>
  <p:slideViewPr>
    <p:cSldViewPr snapToGrid="0" snapToObjects="1">
      <p:cViewPr>
        <p:scale>
          <a:sx n="108" d="100"/>
          <a:sy n="108" d="100"/>
        </p:scale>
        <p:origin x="2320" y="8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0108176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15322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6327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78133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40774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53552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42223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85524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61128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01073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4962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18749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86028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992322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402426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54302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1703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94033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5602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launchpadlab.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00ADEF"/>
        </a:solidFill>
        <a:effectLst/>
      </p:bgPr>
    </p:bg>
    <p:spTree>
      <p:nvGrpSpPr>
        <p:cNvPr id="1" name="Shape 9"/>
        <p:cNvGrpSpPr/>
        <p:nvPr/>
      </p:nvGrpSpPr>
      <p:grpSpPr>
        <a:xfrm>
          <a:off x="0" y="0"/>
          <a:ext cx="0" cy="0"/>
          <a:chOff x="0" y="0"/>
          <a:chExt cx="0" cy="0"/>
        </a:xfrm>
      </p:grpSpPr>
      <p:sp>
        <p:nvSpPr>
          <p:cNvPr id="10" name="Shape 10"/>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11" name="Shape 11"/>
          <p:cNvPicPr preferRelativeResize="0"/>
          <p:nvPr/>
        </p:nvPicPr>
        <p:blipFill>
          <a:blip r:embed="rId2">
            <a:alphaModFix/>
          </a:blip>
          <a:stretch>
            <a:fillRect/>
          </a:stretch>
        </p:blipFill>
        <p:spPr>
          <a:xfrm>
            <a:off x="312500" y="4525400"/>
            <a:ext cx="1710174" cy="330624"/>
          </a:xfrm>
          <a:prstGeom prst="rect">
            <a:avLst/>
          </a:prstGeom>
          <a:noFill/>
          <a:ln>
            <a:noFill/>
          </a:ln>
        </p:spPr>
      </p:pic>
      <p:sp>
        <p:nvSpPr>
          <p:cNvPr id="12" name="Shape 12"/>
          <p:cNvSpPr txBox="1">
            <a:spLocks noGrp="1"/>
          </p:cNvSpPr>
          <p:nvPr>
            <p:ph type="title"/>
          </p:nvPr>
        </p:nvSpPr>
        <p:spPr>
          <a:xfrm>
            <a:off x="283375" y="370375"/>
            <a:ext cx="8328299" cy="756299"/>
          </a:xfrm>
          <a:prstGeom prst="rect">
            <a:avLst/>
          </a:prstGeom>
        </p:spPr>
        <p:txBody>
          <a:bodyPr lIns="91425" tIns="91425" rIns="91425" bIns="91425" anchor="b" anchorCtr="0"/>
          <a:lstStyle>
            <a:lvl1pPr lvl="0" rtl="0">
              <a:spcBef>
                <a:spcPts val="0"/>
              </a:spcBef>
              <a:buNone/>
              <a:defRPr sz="4500">
                <a:solidFill>
                  <a:schemeClr val="lt1"/>
                </a:solidFill>
                <a:latin typeface="Arial"/>
                <a:ea typeface="Open Sans"/>
                <a:cs typeface="Arial"/>
                <a:sym typeface="Open Sans"/>
              </a:defRPr>
            </a:lvl1pPr>
            <a:lvl2pPr lvl="1" rtl="0">
              <a:spcBef>
                <a:spcPts val="0"/>
              </a:spcBef>
              <a:buNone/>
              <a:defRPr>
                <a:solidFill>
                  <a:schemeClr val="lt1"/>
                </a:solidFill>
                <a:latin typeface="Open Sans"/>
                <a:ea typeface="Open Sans"/>
                <a:cs typeface="Open Sans"/>
                <a:sym typeface="Open Sans"/>
              </a:defRPr>
            </a:lvl2pPr>
            <a:lvl3pPr lvl="2" rtl="0">
              <a:spcBef>
                <a:spcPts val="0"/>
              </a:spcBef>
              <a:buNone/>
              <a:defRPr>
                <a:solidFill>
                  <a:schemeClr val="lt1"/>
                </a:solidFill>
                <a:latin typeface="Open Sans"/>
                <a:ea typeface="Open Sans"/>
                <a:cs typeface="Open Sans"/>
                <a:sym typeface="Open Sans"/>
              </a:defRPr>
            </a:lvl3pPr>
            <a:lvl4pPr lvl="3" rtl="0">
              <a:spcBef>
                <a:spcPts val="0"/>
              </a:spcBef>
              <a:buNone/>
              <a:defRPr>
                <a:solidFill>
                  <a:schemeClr val="lt1"/>
                </a:solidFill>
                <a:latin typeface="Open Sans"/>
                <a:ea typeface="Open Sans"/>
                <a:cs typeface="Open Sans"/>
                <a:sym typeface="Open Sans"/>
              </a:defRPr>
            </a:lvl4pPr>
            <a:lvl5pPr lvl="4" rtl="0">
              <a:spcBef>
                <a:spcPts val="0"/>
              </a:spcBef>
              <a:buNone/>
              <a:defRPr>
                <a:solidFill>
                  <a:schemeClr val="lt1"/>
                </a:solidFill>
                <a:latin typeface="Open Sans"/>
                <a:ea typeface="Open Sans"/>
                <a:cs typeface="Open Sans"/>
                <a:sym typeface="Open Sans"/>
              </a:defRPr>
            </a:lvl5pPr>
            <a:lvl6pPr lvl="5" rtl="0">
              <a:spcBef>
                <a:spcPts val="0"/>
              </a:spcBef>
              <a:buNone/>
              <a:defRPr>
                <a:solidFill>
                  <a:schemeClr val="lt1"/>
                </a:solidFill>
                <a:latin typeface="Open Sans"/>
                <a:ea typeface="Open Sans"/>
                <a:cs typeface="Open Sans"/>
                <a:sym typeface="Open Sans"/>
              </a:defRPr>
            </a:lvl6pPr>
            <a:lvl7pPr lvl="6" rtl="0">
              <a:spcBef>
                <a:spcPts val="0"/>
              </a:spcBef>
              <a:buNone/>
              <a:defRPr>
                <a:solidFill>
                  <a:schemeClr val="lt1"/>
                </a:solidFill>
                <a:latin typeface="Open Sans"/>
                <a:ea typeface="Open Sans"/>
                <a:cs typeface="Open Sans"/>
                <a:sym typeface="Open Sans"/>
              </a:defRPr>
            </a:lvl7pPr>
            <a:lvl8pPr lvl="7" rtl="0">
              <a:spcBef>
                <a:spcPts val="0"/>
              </a:spcBef>
              <a:buNone/>
              <a:defRPr>
                <a:solidFill>
                  <a:schemeClr val="lt1"/>
                </a:solidFill>
                <a:latin typeface="Open Sans"/>
                <a:ea typeface="Open Sans"/>
                <a:cs typeface="Open Sans"/>
                <a:sym typeface="Open Sans"/>
              </a:defRPr>
            </a:lvl8pPr>
            <a:lvl9pPr lvl="8">
              <a:spcBef>
                <a:spcPts val="0"/>
              </a:spcBef>
              <a:buNone/>
              <a:defRPr>
                <a:solidFill>
                  <a:schemeClr val="lt1"/>
                </a:solidFill>
                <a:latin typeface="Open Sans"/>
                <a:ea typeface="Open Sans"/>
                <a:cs typeface="Open Sans"/>
                <a:sym typeface="Open Sans"/>
              </a:defRPr>
            </a:lvl9pPr>
          </a:lstStyle>
          <a:p>
            <a:endParaRPr dirty="0"/>
          </a:p>
        </p:txBody>
      </p:sp>
      <p:sp>
        <p:nvSpPr>
          <p:cNvPr id="13" name="Shape 13"/>
          <p:cNvSpPr txBox="1">
            <a:spLocks noGrp="1"/>
          </p:cNvSpPr>
          <p:nvPr>
            <p:ph type="subTitle" idx="1"/>
          </p:nvPr>
        </p:nvSpPr>
        <p:spPr>
          <a:xfrm>
            <a:off x="283375" y="974625"/>
            <a:ext cx="6904799" cy="670499"/>
          </a:xfrm>
          <a:prstGeom prst="rect">
            <a:avLst/>
          </a:prstGeom>
        </p:spPr>
        <p:txBody>
          <a:bodyPr lIns="91425" tIns="91425" rIns="91425" bIns="91425" anchor="t" anchorCtr="0"/>
          <a:lstStyle>
            <a:lvl1pPr lvl="0" rtl="0">
              <a:spcBef>
                <a:spcPts val="0"/>
              </a:spcBef>
              <a:buNone/>
              <a:defRPr sz="2200">
                <a:solidFill>
                  <a:srgbClr val="006A9C"/>
                </a:solidFill>
                <a:latin typeface="Open Sans"/>
                <a:ea typeface="Open Sans"/>
                <a:cs typeface="Open Sans"/>
                <a:sym typeface="Open San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a:spcBef>
                <a:spcPts val="0"/>
              </a:spcBef>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139275" y="171424"/>
            <a:ext cx="8229600" cy="734099"/>
          </a:xfrm>
          <a:prstGeom prst="rect">
            <a:avLst/>
          </a:prstGeom>
        </p:spPr>
        <p:txBody>
          <a:bodyPr lIns="91425" tIns="91425" rIns="91425" bIns="91425" anchor="b" anchorCtr="0"/>
          <a:lstStyle>
            <a:lvl1pPr lvl="0">
              <a:spcBef>
                <a:spcPts val="0"/>
              </a:spcBef>
              <a:buClr>
                <a:srgbClr val="00ADEF"/>
              </a:buClr>
              <a:buFont typeface="Open Sans"/>
              <a:defRPr>
                <a:solidFill>
                  <a:srgbClr val="00ADEF"/>
                </a:solidFill>
                <a:latin typeface="Open Sans"/>
                <a:ea typeface="Open Sans"/>
                <a:cs typeface="Open Sans"/>
                <a:sym typeface="Open Sans"/>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 name="Shape 16"/>
          <p:cNvSpPr txBox="1">
            <a:spLocks noGrp="1"/>
          </p:cNvSpPr>
          <p:nvPr>
            <p:ph type="body" idx="1"/>
          </p:nvPr>
        </p:nvSpPr>
        <p:spPr>
          <a:xfrm>
            <a:off x="139275" y="905525"/>
            <a:ext cx="8229600" cy="3082500"/>
          </a:xfrm>
          <a:prstGeom prst="rect">
            <a:avLst/>
          </a:prstGeom>
        </p:spPr>
        <p:txBody>
          <a:bodyPr lIns="91425" tIns="91425" rIns="91425" bIns="91425" anchor="t" anchorCtr="0"/>
          <a:lstStyle>
            <a:lvl1pPr lvl="0">
              <a:spcBef>
                <a:spcPts val="0"/>
              </a:spcBef>
              <a:buClr>
                <a:srgbClr val="5E5E5E"/>
              </a:buClr>
              <a:buFont typeface="Open Sans"/>
              <a:defRPr>
                <a:solidFill>
                  <a:srgbClr val="5E5E5E"/>
                </a:solidFill>
                <a:latin typeface="Open Sans"/>
                <a:ea typeface="Open Sans"/>
                <a:cs typeface="Open Sans"/>
                <a:sym typeface="Open Sans"/>
              </a:defRPr>
            </a:lvl1pPr>
            <a:lvl2pPr lvl="1">
              <a:spcBef>
                <a:spcPts val="0"/>
              </a:spcBef>
              <a:buClr>
                <a:srgbClr val="5E5E5E"/>
              </a:buClr>
              <a:buFont typeface="Open Sans"/>
              <a:defRPr>
                <a:solidFill>
                  <a:srgbClr val="5E5E5E"/>
                </a:solidFill>
                <a:latin typeface="Open Sans"/>
                <a:ea typeface="Open Sans"/>
                <a:cs typeface="Open Sans"/>
                <a:sym typeface="Open Sans"/>
              </a:defRPr>
            </a:lvl2pPr>
            <a:lvl3pPr lvl="2">
              <a:spcBef>
                <a:spcPts val="0"/>
              </a:spcBef>
              <a:buClr>
                <a:srgbClr val="5E5E5E"/>
              </a:buClr>
              <a:buFont typeface="Open Sans"/>
              <a:defRPr>
                <a:solidFill>
                  <a:srgbClr val="5E5E5E"/>
                </a:solidFill>
                <a:latin typeface="Open Sans"/>
                <a:ea typeface="Open Sans"/>
                <a:cs typeface="Open Sans"/>
                <a:sym typeface="Open Sans"/>
              </a:defRPr>
            </a:lvl3pPr>
            <a:lvl4pPr lvl="3">
              <a:spcBef>
                <a:spcPts val="0"/>
              </a:spcBef>
              <a:buClr>
                <a:srgbClr val="5E5E5E"/>
              </a:buClr>
              <a:buFont typeface="Open Sans"/>
              <a:defRPr>
                <a:solidFill>
                  <a:srgbClr val="5E5E5E"/>
                </a:solidFill>
                <a:latin typeface="Open Sans"/>
                <a:ea typeface="Open Sans"/>
                <a:cs typeface="Open Sans"/>
                <a:sym typeface="Open Sans"/>
              </a:defRPr>
            </a:lvl4pPr>
            <a:lvl5pPr lvl="4">
              <a:spcBef>
                <a:spcPts val="0"/>
              </a:spcBef>
              <a:buClr>
                <a:srgbClr val="5E5E5E"/>
              </a:buClr>
              <a:buFont typeface="Open Sans"/>
              <a:defRPr>
                <a:solidFill>
                  <a:srgbClr val="5E5E5E"/>
                </a:solidFill>
                <a:latin typeface="Open Sans"/>
                <a:ea typeface="Open Sans"/>
                <a:cs typeface="Open Sans"/>
                <a:sym typeface="Open Sans"/>
              </a:defRPr>
            </a:lvl5pPr>
            <a:lvl6pPr lvl="5">
              <a:spcBef>
                <a:spcPts val="0"/>
              </a:spcBef>
              <a:buClr>
                <a:srgbClr val="5E5E5E"/>
              </a:buClr>
              <a:buFont typeface="Open Sans"/>
              <a:defRPr>
                <a:solidFill>
                  <a:srgbClr val="5E5E5E"/>
                </a:solidFill>
                <a:latin typeface="Open Sans"/>
                <a:ea typeface="Open Sans"/>
                <a:cs typeface="Open Sans"/>
                <a:sym typeface="Open Sans"/>
              </a:defRPr>
            </a:lvl6pPr>
            <a:lvl7pPr lvl="6">
              <a:spcBef>
                <a:spcPts val="0"/>
              </a:spcBef>
              <a:buClr>
                <a:srgbClr val="5E5E5E"/>
              </a:buClr>
              <a:buFont typeface="Open Sans"/>
              <a:defRPr>
                <a:solidFill>
                  <a:srgbClr val="5E5E5E"/>
                </a:solidFill>
                <a:latin typeface="Open Sans"/>
                <a:ea typeface="Open Sans"/>
                <a:cs typeface="Open Sans"/>
                <a:sym typeface="Open Sans"/>
              </a:defRPr>
            </a:lvl7pPr>
            <a:lvl8pPr lvl="7">
              <a:spcBef>
                <a:spcPts val="0"/>
              </a:spcBef>
              <a:buClr>
                <a:srgbClr val="5E5E5E"/>
              </a:buClr>
              <a:buFont typeface="Open Sans"/>
              <a:defRPr>
                <a:solidFill>
                  <a:srgbClr val="5E5E5E"/>
                </a:solidFill>
                <a:latin typeface="Open Sans"/>
                <a:ea typeface="Open Sans"/>
                <a:cs typeface="Open Sans"/>
                <a:sym typeface="Open Sans"/>
              </a:defRPr>
            </a:lvl8pPr>
            <a:lvl9pPr lvl="8">
              <a:spcBef>
                <a:spcPts val="0"/>
              </a:spcBef>
              <a:buClr>
                <a:srgbClr val="5E5E5E"/>
              </a:buClr>
              <a:buFont typeface="Open Sans"/>
              <a:defRPr>
                <a:solidFill>
                  <a:srgbClr val="5E5E5E"/>
                </a:solidFill>
                <a:latin typeface="Open Sans"/>
                <a:ea typeface="Open Sans"/>
                <a:cs typeface="Open Sans"/>
                <a:sym typeface="Open Sans"/>
              </a:defRPr>
            </a:lvl9pPr>
          </a:lstStyle>
          <a:p>
            <a:endParaRPr/>
          </a:p>
        </p:txBody>
      </p:sp>
      <p:pic>
        <p:nvPicPr>
          <p:cNvPr id="18" name="Shape 18"/>
          <p:cNvPicPr preferRelativeResize="0"/>
          <p:nvPr/>
        </p:nvPicPr>
        <p:blipFill>
          <a:blip r:embed="rId2">
            <a:alphaModFix/>
          </a:blip>
          <a:stretch>
            <a:fillRect/>
          </a:stretch>
        </p:blipFill>
        <p:spPr>
          <a:xfrm>
            <a:off x="139274" y="4696864"/>
            <a:ext cx="1198525" cy="393525"/>
          </a:xfrm>
          <a:prstGeom prst="rect">
            <a:avLst/>
          </a:prstGeom>
          <a:noFill/>
          <a:ln>
            <a:noFill/>
          </a:ln>
        </p:spPr>
      </p:pic>
      <p:sp>
        <p:nvSpPr>
          <p:cNvPr id="19" name="Shape 19"/>
          <p:cNvSpPr txBox="1"/>
          <p:nvPr/>
        </p:nvSpPr>
        <p:spPr>
          <a:xfrm>
            <a:off x="6567675" y="4639125"/>
            <a:ext cx="2459400" cy="443400"/>
          </a:xfrm>
          <a:prstGeom prst="rect">
            <a:avLst/>
          </a:prstGeom>
          <a:noFill/>
          <a:ln>
            <a:noFill/>
          </a:ln>
        </p:spPr>
        <p:txBody>
          <a:bodyPr lIns="91425" tIns="91425" rIns="91425" bIns="91425" anchor="t" anchorCtr="0">
            <a:noAutofit/>
          </a:bodyPr>
          <a:lstStyle/>
          <a:p>
            <a:pPr lvl="0" algn="r" rtl="0">
              <a:spcBef>
                <a:spcPts val="0"/>
              </a:spcBef>
              <a:buNone/>
            </a:pPr>
            <a:r>
              <a:rPr lang="en" sz="800" dirty="0">
                <a:solidFill>
                  <a:srgbClr val="999999"/>
                </a:solidFill>
              </a:rPr>
              <a:t>Tom Cullen </a:t>
            </a:r>
          </a:p>
          <a:p>
            <a:pPr lvl="0" algn="r" rtl="0">
              <a:spcBef>
                <a:spcPts val="0"/>
              </a:spcBef>
              <a:buNone/>
            </a:pPr>
            <a:r>
              <a:rPr lang="en" sz="800" dirty="0">
                <a:solidFill>
                  <a:srgbClr val="999999"/>
                </a:solidFill>
              </a:rPr>
              <a:t> 773-270-1033  //  launchpadlab.com</a:t>
            </a:r>
            <a:endParaRPr lang="en" sz="800" dirty="0">
              <a:solidFill>
                <a:srgbClr val="999999"/>
              </a:solidFill>
              <a:hlinkClick r:id="rId3"/>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39275" y="1629750"/>
            <a:ext cx="8921700" cy="941400"/>
          </a:xfrm>
          <a:prstGeom prst="rect">
            <a:avLst/>
          </a:prstGeom>
        </p:spPr>
        <p:txBody>
          <a:bodyPr lIns="91425" tIns="91425" rIns="91425" bIns="91425" anchor="b" anchorCtr="0"/>
          <a:lstStyle>
            <a:lvl1pPr lvl="0" algn="ctr">
              <a:spcBef>
                <a:spcPts val="0"/>
              </a:spcBef>
              <a:buClr>
                <a:srgbClr val="00ADEF"/>
              </a:buClr>
              <a:buSzPct val="100000"/>
              <a:buFont typeface="Open Sans"/>
              <a:defRPr sz="4500">
                <a:solidFill>
                  <a:srgbClr val="00ADEF"/>
                </a:solidFill>
                <a:latin typeface="Open Sans"/>
                <a:ea typeface="Open Sans"/>
                <a:cs typeface="Open Sans"/>
                <a:sym typeface="Open Sans"/>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pic>
        <p:nvPicPr>
          <p:cNvPr id="22" name="Shape 22"/>
          <p:cNvPicPr preferRelativeResize="0"/>
          <p:nvPr/>
        </p:nvPicPr>
        <p:blipFill>
          <a:blip r:embed="rId2">
            <a:alphaModFix/>
          </a:blip>
          <a:stretch>
            <a:fillRect/>
          </a:stretch>
        </p:blipFill>
        <p:spPr>
          <a:xfrm>
            <a:off x="139274" y="4696864"/>
            <a:ext cx="1198525" cy="393525"/>
          </a:xfrm>
          <a:prstGeom prst="rect">
            <a:avLst/>
          </a:prstGeom>
          <a:noFill/>
          <a:ln>
            <a:noFill/>
          </a:ln>
        </p:spPr>
      </p:pic>
      <p:sp>
        <p:nvSpPr>
          <p:cNvPr id="23" name="Shape 23"/>
          <p:cNvSpPr txBox="1">
            <a:spLocks noGrp="1"/>
          </p:cNvSpPr>
          <p:nvPr>
            <p:ph type="sldNum" idx="12"/>
          </p:nvPr>
        </p:nvSpPr>
        <p:spPr>
          <a:xfrm>
            <a:off x="8556791" y="4696875"/>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sz="1000">
                <a:solidFill>
                  <a:srgbClr val="5E5E5E"/>
                </a:solidFill>
                <a:latin typeface="Open Sans"/>
                <a:ea typeface="Open Sans"/>
                <a:cs typeface="Open Sans"/>
                <a:sym typeface="Open Sans"/>
              </a:rPr>
              <a:t>‹#›</a:t>
            </a:fld>
            <a:endParaRPr lang="en" sz="1000">
              <a:solidFill>
                <a:srgbClr val="5E5E5E"/>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ustom Layout 2">
    <p:bg>
      <p:bgPr>
        <a:solidFill>
          <a:srgbClr val="00ADEF"/>
        </a:solidFill>
        <a:effectLst/>
      </p:bgPr>
    </p:bg>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39275" y="1629750"/>
            <a:ext cx="8921700" cy="941400"/>
          </a:xfrm>
          <a:prstGeom prst="rect">
            <a:avLst/>
          </a:prstGeom>
        </p:spPr>
        <p:txBody>
          <a:bodyPr lIns="91425" tIns="91425" rIns="91425" bIns="91425" anchor="b" anchorCtr="0"/>
          <a:lstStyle>
            <a:lvl1pPr lvl="0" algn="ctr" rtl="0">
              <a:spcBef>
                <a:spcPts val="0"/>
              </a:spcBef>
              <a:buClr>
                <a:schemeClr val="lt1"/>
              </a:buClr>
              <a:buSzPct val="100000"/>
              <a:buFont typeface="Open Sans"/>
              <a:defRPr sz="4500">
                <a:solidFill>
                  <a:schemeClr val="lt1"/>
                </a:solidFill>
                <a:latin typeface="Open Sans"/>
                <a:ea typeface="Open Sans"/>
                <a:cs typeface="Open Sans"/>
                <a:sym typeface="Open San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pic>
        <p:nvPicPr>
          <p:cNvPr id="26" name="Shape 26"/>
          <p:cNvPicPr preferRelativeResize="0"/>
          <p:nvPr/>
        </p:nvPicPr>
        <p:blipFill>
          <a:blip r:embed="rId2">
            <a:alphaModFix/>
          </a:blip>
          <a:stretch>
            <a:fillRect/>
          </a:stretch>
        </p:blipFill>
        <p:spPr>
          <a:xfrm>
            <a:off x="139275" y="4791881"/>
            <a:ext cx="1153199" cy="222949"/>
          </a:xfrm>
          <a:prstGeom prst="rect">
            <a:avLst/>
          </a:prstGeom>
          <a:noFill/>
          <a:ln>
            <a:noFill/>
          </a:ln>
        </p:spPr>
      </p:pic>
      <p:sp>
        <p:nvSpPr>
          <p:cNvPr id="27" name="Shape 27"/>
          <p:cNvSpPr txBox="1">
            <a:spLocks noGrp="1"/>
          </p:cNvSpPr>
          <p:nvPr>
            <p:ph type="sldNum" idx="12"/>
          </p:nvPr>
        </p:nvSpPr>
        <p:spPr>
          <a:xfrm>
            <a:off x="8556791" y="4696875"/>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sz="1000">
                <a:solidFill>
                  <a:schemeClr val="lt1"/>
                </a:solidFill>
                <a:latin typeface="Open Sans"/>
                <a:ea typeface="Open Sans"/>
                <a:cs typeface="Open Sans"/>
                <a:sym typeface="Open Sans"/>
              </a:rPr>
              <a:t>‹#›</a:t>
            </a:fld>
            <a:endParaRPr lang="en" sz="1000">
              <a:solidFill>
                <a:schemeClr val="lt1"/>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
        <p:nvSpPr>
          <p:cNvPr id="29" name="Shape 29"/>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ustom Layout 1">
    <p:bg>
      <p:bgPr>
        <a:solidFill>
          <a:srgbClr val="00ADEF"/>
        </a:solid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139275" y="171424"/>
            <a:ext cx="8229600" cy="734099"/>
          </a:xfrm>
          <a:prstGeom prst="rect">
            <a:avLst/>
          </a:prstGeom>
        </p:spPr>
        <p:txBody>
          <a:bodyPr lIns="91425" tIns="91425" rIns="91425" bIns="91425" anchor="b" anchorCtr="0"/>
          <a:lstStyle>
            <a:lvl1pPr lvl="0" rtl="0">
              <a:spcBef>
                <a:spcPts val="0"/>
              </a:spcBef>
              <a:buClr>
                <a:schemeClr val="lt1"/>
              </a:buClr>
              <a:buFont typeface="Open Sans"/>
              <a:defRPr>
                <a:solidFill>
                  <a:schemeClr val="lt1"/>
                </a:solidFill>
                <a:latin typeface="Open Sans"/>
                <a:ea typeface="Open Sans"/>
                <a:cs typeface="Open Sans"/>
                <a:sym typeface="Open Sans"/>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32" name="Shape 32"/>
          <p:cNvSpPr txBox="1">
            <a:spLocks noGrp="1"/>
          </p:cNvSpPr>
          <p:nvPr>
            <p:ph type="body" idx="1"/>
          </p:nvPr>
        </p:nvSpPr>
        <p:spPr>
          <a:xfrm>
            <a:off x="139275" y="905525"/>
            <a:ext cx="8229600" cy="3082500"/>
          </a:xfrm>
          <a:prstGeom prst="rect">
            <a:avLst/>
          </a:prstGeom>
        </p:spPr>
        <p:txBody>
          <a:bodyPr lIns="91425" tIns="91425" rIns="91425" bIns="91425" anchor="t" anchorCtr="0"/>
          <a:lstStyle>
            <a:lvl1pPr lvl="0" rtl="0">
              <a:spcBef>
                <a:spcPts val="0"/>
              </a:spcBef>
              <a:buClr>
                <a:schemeClr val="lt1"/>
              </a:buClr>
              <a:buFont typeface="Open Sans"/>
              <a:defRPr>
                <a:solidFill>
                  <a:schemeClr val="lt1"/>
                </a:solidFill>
                <a:latin typeface="Open Sans"/>
                <a:ea typeface="Open Sans"/>
                <a:cs typeface="Open Sans"/>
                <a:sym typeface="Open Sans"/>
              </a:defRPr>
            </a:lvl1pPr>
            <a:lvl2pPr lvl="1" rtl="0">
              <a:spcBef>
                <a:spcPts val="0"/>
              </a:spcBef>
              <a:buClr>
                <a:schemeClr val="lt1"/>
              </a:buClr>
              <a:buFont typeface="Open Sans"/>
              <a:defRPr>
                <a:solidFill>
                  <a:schemeClr val="lt1"/>
                </a:solidFill>
                <a:latin typeface="Open Sans"/>
                <a:ea typeface="Open Sans"/>
                <a:cs typeface="Open Sans"/>
                <a:sym typeface="Open Sans"/>
              </a:defRPr>
            </a:lvl2pPr>
            <a:lvl3pPr lvl="2" rtl="0">
              <a:spcBef>
                <a:spcPts val="0"/>
              </a:spcBef>
              <a:buClr>
                <a:schemeClr val="lt1"/>
              </a:buClr>
              <a:buFont typeface="Open Sans"/>
              <a:defRPr>
                <a:solidFill>
                  <a:schemeClr val="lt1"/>
                </a:solidFill>
                <a:latin typeface="Open Sans"/>
                <a:ea typeface="Open Sans"/>
                <a:cs typeface="Open Sans"/>
                <a:sym typeface="Open Sans"/>
              </a:defRPr>
            </a:lvl3pPr>
            <a:lvl4pPr lvl="3" rtl="0">
              <a:spcBef>
                <a:spcPts val="0"/>
              </a:spcBef>
              <a:buClr>
                <a:schemeClr val="lt1"/>
              </a:buClr>
              <a:buFont typeface="Open Sans"/>
              <a:defRPr>
                <a:solidFill>
                  <a:schemeClr val="lt1"/>
                </a:solidFill>
                <a:latin typeface="Open Sans"/>
                <a:ea typeface="Open Sans"/>
                <a:cs typeface="Open Sans"/>
                <a:sym typeface="Open Sans"/>
              </a:defRPr>
            </a:lvl4pPr>
            <a:lvl5pPr lvl="4" rtl="0">
              <a:spcBef>
                <a:spcPts val="0"/>
              </a:spcBef>
              <a:buClr>
                <a:schemeClr val="lt1"/>
              </a:buClr>
              <a:buFont typeface="Open Sans"/>
              <a:defRPr>
                <a:solidFill>
                  <a:schemeClr val="lt1"/>
                </a:solidFill>
                <a:latin typeface="Open Sans"/>
                <a:ea typeface="Open Sans"/>
                <a:cs typeface="Open Sans"/>
                <a:sym typeface="Open Sans"/>
              </a:defRPr>
            </a:lvl5pPr>
            <a:lvl6pPr lvl="5" rtl="0">
              <a:spcBef>
                <a:spcPts val="0"/>
              </a:spcBef>
              <a:buClr>
                <a:schemeClr val="lt1"/>
              </a:buClr>
              <a:buFont typeface="Open Sans"/>
              <a:defRPr>
                <a:solidFill>
                  <a:schemeClr val="lt1"/>
                </a:solidFill>
                <a:latin typeface="Open Sans"/>
                <a:ea typeface="Open Sans"/>
                <a:cs typeface="Open Sans"/>
                <a:sym typeface="Open Sans"/>
              </a:defRPr>
            </a:lvl6pPr>
            <a:lvl7pPr lvl="6" rtl="0">
              <a:spcBef>
                <a:spcPts val="0"/>
              </a:spcBef>
              <a:buClr>
                <a:schemeClr val="lt1"/>
              </a:buClr>
              <a:buFont typeface="Open Sans"/>
              <a:defRPr>
                <a:solidFill>
                  <a:schemeClr val="lt1"/>
                </a:solidFill>
                <a:latin typeface="Open Sans"/>
                <a:ea typeface="Open Sans"/>
                <a:cs typeface="Open Sans"/>
                <a:sym typeface="Open Sans"/>
              </a:defRPr>
            </a:lvl7pPr>
            <a:lvl8pPr lvl="7" rtl="0">
              <a:spcBef>
                <a:spcPts val="0"/>
              </a:spcBef>
              <a:buClr>
                <a:schemeClr val="lt1"/>
              </a:buClr>
              <a:buFont typeface="Open Sans"/>
              <a:defRPr>
                <a:solidFill>
                  <a:schemeClr val="lt1"/>
                </a:solidFill>
                <a:latin typeface="Open Sans"/>
                <a:ea typeface="Open Sans"/>
                <a:cs typeface="Open Sans"/>
                <a:sym typeface="Open Sans"/>
              </a:defRPr>
            </a:lvl8pPr>
            <a:lvl9pPr lvl="8" rtl="0">
              <a:spcBef>
                <a:spcPts val="0"/>
              </a:spcBef>
              <a:buClr>
                <a:schemeClr val="lt1"/>
              </a:buClr>
              <a:buFont typeface="Open Sans"/>
              <a:defRPr>
                <a:solidFill>
                  <a:schemeClr val="lt1"/>
                </a:solidFill>
                <a:latin typeface="Open Sans"/>
                <a:ea typeface="Open Sans"/>
                <a:cs typeface="Open Sans"/>
                <a:sym typeface="Open Sans"/>
              </a:defRPr>
            </a:lvl9pPr>
          </a:lstStyle>
          <a:p>
            <a:endParaRPr/>
          </a:p>
        </p:txBody>
      </p:sp>
      <p:pic>
        <p:nvPicPr>
          <p:cNvPr id="33" name="Shape 33"/>
          <p:cNvPicPr preferRelativeResize="0"/>
          <p:nvPr/>
        </p:nvPicPr>
        <p:blipFill>
          <a:blip r:embed="rId2">
            <a:alphaModFix/>
          </a:blip>
          <a:stretch>
            <a:fillRect/>
          </a:stretch>
        </p:blipFill>
        <p:spPr>
          <a:xfrm>
            <a:off x="139275" y="4791881"/>
            <a:ext cx="1153199" cy="222949"/>
          </a:xfrm>
          <a:prstGeom prst="rect">
            <a:avLst/>
          </a:prstGeom>
          <a:noFill/>
          <a:ln>
            <a:noFill/>
          </a:ln>
        </p:spPr>
      </p:pic>
      <p:sp>
        <p:nvSpPr>
          <p:cNvPr id="34" name="Shape 34"/>
          <p:cNvSpPr txBox="1">
            <a:spLocks noGrp="1"/>
          </p:cNvSpPr>
          <p:nvPr>
            <p:ph type="sldNum" idx="12"/>
          </p:nvPr>
        </p:nvSpPr>
        <p:spPr>
          <a:xfrm>
            <a:off x="8556791" y="4696875"/>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sz="1000">
                <a:solidFill>
                  <a:schemeClr val="lt1"/>
                </a:solidFill>
                <a:latin typeface="Open Sans"/>
                <a:ea typeface="Open Sans"/>
                <a:cs typeface="Open Sans"/>
                <a:sym typeface="Open Sans"/>
              </a:rPr>
              <a:t>‹#›</a:t>
            </a:fld>
            <a:endParaRPr lang="en" sz="1000">
              <a:solidFill>
                <a:schemeClr val="lt1"/>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7" name="Shape 7"/>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lvl="0" rtl="0">
              <a:spcBef>
                <a:spcPts val="0"/>
              </a:spcBef>
              <a:buClr>
                <a:schemeClr val="dk1"/>
              </a:buClr>
              <a:buSzPct val="100000"/>
              <a:buNone/>
              <a:defRPr sz="3600" b="1">
                <a:solidFill>
                  <a:schemeClr val="dk1"/>
                </a:solidFill>
              </a:defRPr>
            </a:lvl1pPr>
            <a:lvl2pPr lvl="1" rtl="0">
              <a:spcBef>
                <a:spcPts val="0"/>
              </a:spcBef>
              <a:buClr>
                <a:schemeClr val="dk1"/>
              </a:buClr>
              <a:buSzPct val="100000"/>
              <a:buNone/>
              <a:defRPr sz="3600" b="1">
                <a:solidFill>
                  <a:schemeClr val="dk1"/>
                </a:solidFill>
              </a:defRPr>
            </a:lvl2pPr>
            <a:lvl3pPr lvl="2" rtl="0">
              <a:spcBef>
                <a:spcPts val="0"/>
              </a:spcBef>
              <a:buClr>
                <a:schemeClr val="dk1"/>
              </a:buClr>
              <a:buSzPct val="100000"/>
              <a:buNone/>
              <a:defRPr sz="3600" b="1">
                <a:solidFill>
                  <a:schemeClr val="dk1"/>
                </a:solidFill>
              </a:defRPr>
            </a:lvl3pPr>
            <a:lvl4pPr lvl="3" rtl="0">
              <a:spcBef>
                <a:spcPts val="0"/>
              </a:spcBef>
              <a:buClr>
                <a:schemeClr val="dk1"/>
              </a:buClr>
              <a:buSzPct val="100000"/>
              <a:buNone/>
              <a:defRPr sz="3600" b="1">
                <a:solidFill>
                  <a:schemeClr val="dk1"/>
                </a:solidFill>
              </a:defRPr>
            </a:lvl4pPr>
            <a:lvl5pPr lvl="4" rtl="0">
              <a:spcBef>
                <a:spcPts val="0"/>
              </a:spcBef>
              <a:buClr>
                <a:schemeClr val="dk1"/>
              </a:buClr>
              <a:buSzPct val="100000"/>
              <a:buNone/>
              <a:defRPr sz="3600" b="1">
                <a:solidFill>
                  <a:schemeClr val="dk1"/>
                </a:solidFill>
              </a:defRPr>
            </a:lvl5pPr>
            <a:lvl6pPr lvl="5" rtl="0">
              <a:spcBef>
                <a:spcPts val="0"/>
              </a:spcBef>
              <a:buClr>
                <a:schemeClr val="dk1"/>
              </a:buClr>
              <a:buSzPct val="100000"/>
              <a:buNone/>
              <a:defRPr sz="3600" b="1">
                <a:solidFill>
                  <a:schemeClr val="dk1"/>
                </a:solidFill>
              </a:defRPr>
            </a:lvl6pPr>
            <a:lvl7pPr lvl="6" rtl="0">
              <a:spcBef>
                <a:spcPts val="0"/>
              </a:spcBef>
              <a:buClr>
                <a:schemeClr val="dk1"/>
              </a:buClr>
              <a:buSzPct val="100000"/>
              <a:buNone/>
              <a:defRPr sz="3600" b="1">
                <a:solidFill>
                  <a:schemeClr val="dk1"/>
                </a:solidFill>
              </a:defRPr>
            </a:lvl7pPr>
            <a:lvl8pPr lvl="7" rtl="0">
              <a:spcBef>
                <a:spcPts val="0"/>
              </a:spcBef>
              <a:buClr>
                <a:schemeClr val="dk1"/>
              </a:buClr>
              <a:buSzPct val="100000"/>
              <a:buNone/>
              <a:defRPr sz="3600" b="1">
                <a:solidFill>
                  <a:schemeClr val="dk1"/>
                </a:solidFill>
              </a:defRPr>
            </a:lvl8pPr>
            <a:lvl9pPr lvl="8" rtl="0">
              <a:spcBef>
                <a:spcPts val="0"/>
              </a:spcBef>
              <a:buClr>
                <a:schemeClr val="dk1"/>
              </a:buClr>
              <a:buSzPct val="100000"/>
              <a:buNone/>
              <a:defRPr sz="3600" b="1">
                <a:solidFill>
                  <a:schemeClr val="dk1"/>
                </a:solidFill>
              </a:defRPr>
            </a:lvl9pPr>
          </a:lstStyle>
          <a:p>
            <a:endParaRPr dirty="0"/>
          </a:p>
        </p:txBody>
      </p:sp>
      <p:sp>
        <p:nvSpPr>
          <p:cNvPr id="8" name="Shape 8"/>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lvl="0" rtl="0">
              <a:spcBef>
                <a:spcPts val="600"/>
              </a:spcBef>
              <a:buClr>
                <a:schemeClr val="dk1"/>
              </a:buClr>
              <a:buSzPct val="100000"/>
              <a:defRPr sz="3000">
                <a:solidFill>
                  <a:schemeClr val="dk1"/>
                </a:solidFill>
              </a:defRPr>
            </a:lvl1pPr>
            <a:lvl2pPr lvl="1" rtl="0">
              <a:spcBef>
                <a:spcPts val="480"/>
              </a:spcBef>
              <a:buClr>
                <a:schemeClr val="dk1"/>
              </a:buClr>
              <a:buSzPct val="100000"/>
              <a:defRPr sz="2400">
                <a:solidFill>
                  <a:schemeClr val="dk1"/>
                </a:solidFill>
              </a:defRPr>
            </a:lvl2pPr>
            <a:lvl3pPr lvl="2" rtl="0">
              <a:spcBef>
                <a:spcPts val="480"/>
              </a:spcBef>
              <a:buClr>
                <a:schemeClr val="dk1"/>
              </a:buClr>
              <a:buSzPct val="100000"/>
              <a:defRPr sz="2400">
                <a:solidFill>
                  <a:schemeClr val="dk1"/>
                </a:solidFill>
              </a:defRPr>
            </a:lvl3pPr>
            <a:lvl4pPr lvl="3" rtl="0">
              <a:spcBef>
                <a:spcPts val="360"/>
              </a:spcBef>
              <a:buClr>
                <a:schemeClr val="dk1"/>
              </a:buClr>
              <a:buSzPct val="100000"/>
              <a:defRPr sz="1800">
                <a:solidFill>
                  <a:schemeClr val="dk1"/>
                </a:solidFill>
              </a:defRPr>
            </a:lvl4pPr>
            <a:lvl5pPr lvl="4" rtl="0">
              <a:spcBef>
                <a:spcPts val="360"/>
              </a:spcBef>
              <a:buClr>
                <a:schemeClr val="dk1"/>
              </a:buClr>
              <a:buSzPct val="100000"/>
              <a:defRPr sz="1800">
                <a:solidFill>
                  <a:schemeClr val="dk1"/>
                </a:solidFill>
              </a:defRPr>
            </a:lvl5pPr>
            <a:lvl6pPr lvl="5" rtl="0">
              <a:spcBef>
                <a:spcPts val="360"/>
              </a:spcBef>
              <a:buClr>
                <a:schemeClr val="dk1"/>
              </a:buClr>
              <a:buSzPct val="100000"/>
              <a:defRPr sz="1800">
                <a:solidFill>
                  <a:schemeClr val="dk1"/>
                </a:solidFill>
              </a:defRPr>
            </a:lvl6pPr>
            <a:lvl7pPr lvl="6" rtl="0">
              <a:spcBef>
                <a:spcPts val="360"/>
              </a:spcBef>
              <a:buClr>
                <a:schemeClr val="dk1"/>
              </a:buClr>
              <a:buSzPct val="100000"/>
              <a:defRPr sz="1800">
                <a:solidFill>
                  <a:schemeClr val="dk1"/>
                </a:solidFill>
              </a:defRPr>
            </a:lvl7pPr>
            <a:lvl8pPr lvl="7" rtl="0">
              <a:spcBef>
                <a:spcPts val="360"/>
              </a:spcBef>
              <a:buClr>
                <a:schemeClr val="dk1"/>
              </a:buClr>
              <a:buSzPct val="100000"/>
              <a:defRPr sz="1800">
                <a:solidFill>
                  <a:schemeClr val="dk1"/>
                </a:solidFill>
              </a:defRPr>
            </a:lvl8pPr>
            <a:lvl9pPr lvl="8" rtl="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mail@launchpadlab.com" TargetMode="External"/><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5" Type="http://schemas.openxmlformats.org/officeDocument/2006/relationships/hyperlink" Target="http://adultbunkbeds.com"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hyperlink" Target="http://www.cashupsolutions.com"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g"/><Relationship Id="rId5" Type="http://schemas.openxmlformats.org/officeDocument/2006/relationships/hyperlink" Target="http://www.chicagoline.com"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png"/><Relationship Id="rId5" Type="http://schemas.openxmlformats.org/officeDocument/2006/relationships/hyperlink" Target="http://www.preventblindness.org"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breadcrumbtech.com/" TargetMode="External"/><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5" Type="http://schemas.openxmlformats.org/officeDocument/2006/relationships/hyperlink" Target="https://mor.coniferresearch.com"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hyperlink" Target="http://contentweb.com"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DEF"/>
        </a:solidFill>
        <a:effectLst/>
      </p:bgPr>
    </p:bg>
    <p:spTree>
      <p:nvGrpSpPr>
        <p:cNvPr id="1" name="Shape 38"/>
        <p:cNvGrpSpPr/>
        <p:nvPr/>
      </p:nvGrpSpPr>
      <p:grpSpPr>
        <a:xfrm>
          <a:off x="0" y="0"/>
          <a:ext cx="0" cy="0"/>
          <a:chOff x="0" y="0"/>
          <a:chExt cx="0" cy="0"/>
        </a:xfrm>
      </p:grpSpPr>
      <p:sp>
        <p:nvSpPr>
          <p:cNvPr id="5" name="Rectangle 4"/>
          <p:cNvSpPr/>
          <p:nvPr/>
        </p:nvSpPr>
        <p:spPr>
          <a:xfrm>
            <a:off x="204611" y="4261998"/>
            <a:ext cx="8744941" cy="678862"/>
          </a:xfrm>
          <a:prstGeom prst="rect">
            <a:avLst/>
          </a:prstGeom>
          <a:solidFill>
            <a:srgbClr val="16AD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6ADEE"/>
              </a:solidFill>
            </a:endParaRPr>
          </a:p>
        </p:txBody>
      </p:sp>
      <p:sp>
        <p:nvSpPr>
          <p:cNvPr id="39" name="Shape 39"/>
          <p:cNvSpPr txBox="1">
            <a:spLocks noGrp="1"/>
          </p:cNvSpPr>
          <p:nvPr>
            <p:ph type="title"/>
          </p:nvPr>
        </p:nvSpPr>
        <p:spPr>
          <a:xfrm>
            <a:off x="1611316" y="1553121"/>
            <a:ext cx="8328299" cy="786467"/>
          </a:xfrm>
          <a:prstGeom prst="rect">
            <a:avLst/>
          </a:prstGeom>
        </p:spPr>
        <p:txBody>
          <a:bodyPr lIns="91425" tIns="91425" rIns="91425" bIns="91425" anchor="b" anchorCtr="0">
            <a:noAutofit/>
          </a:bodyPr>
          <a:lstStyle/>
          <a:p>
            <a:pPr lvl="0"/>
            <a:r>
              <a:rPr lang="en-US" sz="3600" b="0" dirty="0"/>
              <a:t>Heroku Partner</a:t>
            </a:r>
            <a:endParaRPr sz="3600" b="0" dirty="0"/>
          </a:p>
        </p:txBody>
      </p:sp>
      <p:sp>
        <p:nvSpPr>
          <p:cNvPr id="40" name="Shape 40"/>
          <p:cNvSpPr txBox="1">
            <a:spLocks noGrp="1"/>
          </p:cNvSpPr>
          <p:nvPr>
            <p:ph type="subTitle" idx="1"/>
          </p:nvPr>
        </p:nvSpPr>
        <p:spPr>
          <a:xfrm>
            <a:off x="283375" y="2657222"/>
            <a:ext cx="6904799" cy="554132"/>
          </a:xfrm>
          <a:prstGeom prst="rect">
            <a:avLst/>
          </a:prstGeom>
        </p:spPr>
        <p:txBody>
          <a:bodyPr lIns="91425" tIns="91425" rIns="91425" bIns="91425" anchor="t" anchorCtr="0">
            <a:noAutofit/>
          </a:bodyPr>
          <a:lstStyle/>
          <a:p>
            <a:r>
              <a:rPr lang="en-US" b="1" dirty="0">
                <a:latin typeface="Arial"/>
                <a:cs typeface="Arial"/>
              </a:rPr>
              <a:t>Heroku Quick Start Playbook</a:t>
            </a:r>
          </a:p>
        </p:txBody>
      </p:sp>
      <p:sp>
        <p:nvSpPr>
          <p:cNvPr id="41" name="Shape 41"/>
          <p:cNvSpPr txBox="1"/>
          <p:nvPr/>
        </p:nvSpPr>
        <p:spPr>
          <a:xfrm>
            <a:off x="271816" y="3693650"/>
            <a:ext cx="2679000" cy="950100"/>
          </a:xfrm>
          <a:prstGeom prst="rect">
            <a:avLst/>
          </a:prstGeom>
          <a:noFill/>
          <a:ln>
            <a:noFill/>
          </a:ln>
        </p:spPr>
        <p:txBody>
          <a:bodyPr lIns="91425" tIns="91425" rIns="91425" bIns="91425" anchor="ctr" anchorCtr="0">
            <a:noAutofit/>
          </a:bodyPr>
          <a:lstStyle/>
          <a:p>
            <a:pPr lvl="0" rtl="0">
              <a:spcBef>
                <a:spcPts val="0"/>
              </a:spcBef>
              <a:buNone/>
            </a:pPr>
            <a:r>
              <a:rPr lang="en-US" b="1" dirty="0">
                <a:solidFill>
                  <a:schemeClr val="lt1"/>
                </a:solidFill>
                <a:latin typeface="+mj-lt"/>
                <a:ea typeface="Open Sans"/>
                <a:cs typeface="Open Sans"/>
                <a:sym typeface="Open Sans"/>
              </a:rPr>
              <a:t>Tom Cullen</a:t>
            </a:r>
            <a:endParaRPr lang="en" b="1" dirty="0">
              <a:solidFill>
                <a:schemeClr val="lt1"/>
              </a:solidFill>
              <a:latin typeface="+mj-lt"/>
              <a:ea typeface="Open Sans"/>
              <a:cs typeface="Open Sans"/>
              <a:sym typeface="Open Sans"/>
            </a:endParaRPr>
          </a:p>
          <a:p>
            <a:pPr lvl="0" rtl="0">
              <a:spcBef>
                <a:spcPts val="0"/>
              </a:spcBef>
              <a:buNone/>
            </a:pPr>
            <a:r>
              <a:rPr lang="en" sz="600" dirty="0">
                <a:solidFill>
                  <a:schemeClr val="lt1"/>
                </a:solidFill>
                <a:latin typeface="+mj-lt"/>
                <a:ea typeface="Open Sans"/>
                <a:cs typeface="Open Sans"/>
                <a:sym typeface="Open Sans"/>
              </a:rPr>
              <a:t/>
            </a:r>
            <a:br>
              <a:rPr lang="en" sz="600" dirty="0">
                <a:solidFill>
                  <a:schemeClr val="lt1"/>
                </a:solidFill>
                <a:latin typeface="+mj-lt"/>
                <a:ea typeface="Open Sans"/>
                <a:cs typeface="Open Sans"/>
                <a:sym typeface="Open Sans"/>
              </a:rPr>
            </a:br>
            <a:r>
              <a:rPr lang="en-US" sz="1000" dirty="0">
                <a:solidFill>
                  <a:srgbClr val="006A9C"/>
                </a:solidFill>
                <a:latin typeface="+mj-lt"/>
                <a:ea typeface="Open Sans"/>
                <a:cs typeface="Open Sans"/>
                <a:sym typeface="Open Sans"/>
              </a:rPr>
              <a:t>tom</a:t>
            </a:r>
            <a:r>
              <a:rPr lang="en" sz="1000" dirty="0">
                <a:solidFill>
                  <a:srgbClr val="006A9C"/>
                </a:solidFill>
                <a:latin typeface="+mj-lt"/>
                <a:ea typeface="Open Sans"/>
                <a:cs typeface="Open Sans"/>
                <a:sym typeface="Open Sans"/>
              </a:rPr>
              <a:t>@launchpadlab.com</a:t>
            </a:r>
            <a:endParaRPr lang="en" sz="1000" dirty="0">
              <a:solidFill>
                <a:srgbClr val="006A9C"/>
              </a:solidFill>
              <a:latin typeface="+mj-lt"/>
              <a:ea typeface="Open Sans"/>
              <a:cs typeface="Open Sans"/>
              <a:sym typeface="Open Sans"/>
              <a:hlinkClick r:id="rId3"/>
            </a:endParaRPr>
          </a:p>
          <a:p>
            <a:pPr lvl="0" rtl="0">
              <a:spcBef>
                <a:spcPts val="0"/>
              </a:spcBef>
              <a:buNone/>
            </a:pPr>
            <a:r>
              <a:rPr lang="en" sz="1000" dirty="0">
                <a:solidFill>
                  <a:srgbClr val="006A9C"/>
                </a:solidFill>
                <a:latin typeface="+mj-lt"/>
                <a:ea typeface="Open Sans"/>
                <a:cs typeface="Open Sans"/>
                <a:sym typeface="Open Sans"/>
              </a:rPr>
              <a:t>http://launchpadlab.com</a:t>
            </a:r>
          </a:p>
        </p:txBody>
      </p:sp>
      <p:pic>
        <p:nvPicPr>
          <p:cNvPr id="4" name="Picture 3" descr="logo-white-text-onl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203" y="754275"/>
            <a:ext cx="5830679" cy="982174"/>
          </a:xfrm>
          <a:prstGeom prst="rect">
            <a:avLst/>
          </a:prstGeom>
        </p:spPr>
      </p:pic>
      <p:pic>
        <p:nvPicPr>
          <p:cNvPr id="6" name="Picture 5" descr="logo-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130" y="650732"/>
            <a:ext cx="1256877" cy="1685811"/>
          </a:xfrm>
          <a:prstGeom prst="rect">
            <a:avLst/>
          </a:prstGeom>
        </p:spPr>
      </p:pic>
    </p:spTree>
    <p:extLst>
      <p:ext uri="{BB962C8B-B14F-4D97-AF65-F5344CB8AC3E}">
        <p14:creationId xmlns:p14="http://schemas.microsoft.com/office/powerpoint/2010/main" val="2688398084"/>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p:nvPr/>
        </p:nvSpPr>
        <p:spPr>
          <a:xfrm rot="10800000" flipH="1">
            <a:off x="0" y="-125"/>
            <a:ext cx="4576800" cy="5150100"/>
          </a:xfrm>
          <a:prstGeom prst="rect">
            <a:avLst/>
          </a:prstGeom>
          <a:solidFill>
            <a:srgbClr val="00ADEF"/>
          </a:solidFill>
          <a:ln>
            <a:noFill/>
          </a:ln>
        </p:spPr>
        <p:txBody>
          <a:bodyPr lIns="91425" tIns="91425" rIns="91425" bIns="91425" anchor="ctr" anchorCtr="0">
            <a:noAutofit/>
          </a:bodyPr>
          <a:lstStyle/>
          <a:p>
            <a:pPr lvl="0">
              <a:spcBef>
                <a:spcPts val="0"/>
              </a:spcBef>
              <a:buNone/>
            </a:pPr>
            <a:endParaRPr/>
          </a:p>
        </p:txBody>
      </p:sp>
      <p:sp>
        <p:nvSpPr>
          <p:cNvPr id="47" name="Shape 47"/>
          <p:cNvSpPr txBox="1">
            <a:spLocks noGrp="1"/>
          </p:cNvSpPr>
          <p:nvPr>
            <p:ph type="title"/>
          </p:nvPr>
        </p:nvSpPr>
        <p:spPr>
          <a:xfrm>
            <a:off x="139275" y="771798"/>
            <a:ext cx="4249800" cy="1203900"/>
          </a:xfrm>
          <a:prstGeom prst="rect">
            <a:avLst/>
          </a:prstGeom>
        </p:spPr>
        <p:txBody>
          <a:bodyPr lIns="91425" tIns="91425" rIns="91425" bIns="91425" anchor="b" anchorCtr="0">
            <a:noAutofit/>
          </a:bodyPr>
          <a:lstStyle/>
          <a:p>
            <a:pPr lvl="0"/>
            <a:r>
              <a:rPr lang="en-US" dirty="0">
                <a:solidFill>
                  <a:srgbClr val="FFFFFF"/>
                </a:solidFill>
                <a:latin typeface="Arial"/>
                <a:cs typeface="Arial"/>
              </a:rPr>
              <a:t>E-commerce Platform</a:t>
            </a:r>
          </a:p>
        </p:txBody>
      </p:sp>
      <p:sp>
        <p:nvSpPr>
          <p:cNvPr id="48" name="Shape 48"/>
          <p:cNvSpPr txBox="1">
            <a:spLocks noGrp="1"/>
          </p:cNvSpPr>
          <p:nvPr>
            <p:ph type="body" idx="1"/>
          </p:nvPr>
        </p:nvSpPr>
        <p:spPr>
          <a:xfrm>
            <a:off x="139275" y="1967199"/>
            <a:ext cx="4280700" cy="2299799"/>
          </a:xfrm>
          <a:prstGeom prst="rect">
            <a:avLst/>
          </a:prstGeom>
        </p:spPr>
        <p:txBody>
          <a:bodyPr lIns="91425" tIns="91425" rIns="91425" bIns="91425" anchor="t" anchorCtr="0">
            <a:noAutofit/>
          </a:bodyPr>
          <a:lstStyle/>
          <a:p>
            <a:pPr lvl="0">
              <a:buClr>
                <a:schemeClr val="dk1"/>
              </a:buClr>
              <a:buSzPct val="61111"/>
            </a:pPr>
            <a:r>
              <a:rPr lang="en" sz="1800" dirty="0">
                <a:solidFill>
                  <a:srgbClr val="F3F3F3"/>
                </a:solidFill>
                <a:latin typeface="Arial"/>
                <a:cs typeface="Arial"/>
              </a:rPr>
              <a:t>Create a robust online store with the flexibility to add features to ramp up your sales. A rock solid e-commerce foundation including inventory management, shopping cart, and quick checkout experience.</a:t>
            </a:r>
          </a:p>
        </p:txBody>
      </p:sp>
      <p:sp>
        <p:nvSpPr>
          <p:cNvPr id="49" name="Shape 49"/>
          <p:cNvSpPr txBox="1"/>
          <p:nvPr/>
        </p:nvSpPr>
        <p:spPr>
          <a:xfrm>
            <a:off x="4875949" y="779474"/>
            <a:ext cx="4280700" cy="3618713"/>
          </a:xfrm>
          <a:prstGeom prst="rect">
            <a:avLst/>
          </a:prstGeom>
          <a:noFill/>
          <a:ln>
            <a:noFill/>
          </a:ln>
        </p:spPr>
        <p:txBody>
          <a:bodyPr lIns="91425" tIns="91425" rIns="91425" bIns="91425" anchor="t" anchorCtr="0">
            <a:noAutofit/>
          </a:bodyPr>
          <a:lstStyle/>
          <a:p>
            <a:pPr lvl="0" rtl="0">
              <a:lnSpc>
                <a:spcPct val="150000"/>
              </a:lnSpc>
              <a:spcBef>
                <a:spcPts val="0"/>
              </a:spcBef>
              <a:buNone/>
            </a:pPr>
            <a:endParaRPr lang="en-US" sz="1600" b="1" dirty="0" smtClean="0">
              <a:solidFill>
                <a:srgbClr val="00ADEF"/>
              </a:solidFill>
              <a:ea typeface="Open Sans"/>
              <a:sym typeface="Open Sans"/>
            </a:endParaRPr>
          </a:p>
          <a:p>
            <a:pPr lvl="0" rtl="0">
              <a:lnSpc>
                <a:spcPct val="150000"/>
              </a:lnSpc>
              <a:spcBef>
                <a:spcPts val="0"/>
              </a:spcBef>
              <a:buNone/>
            </a:pPr>
            <a:r>
              <a:rPr lang="en" sz="2000" b="1" dirty="0" smtClean="0">
                <a:solidFill>
                  <a:srgbClr val="00ADEF"/>
                </a:solidFill>
                <a:ea typeface="Open Sans"/>
                <a:sym typeface="Open Sans"/>
              </a:rPr>
              <a:t>Core Features</a:t>
            </a:r>
            <a:endParaRPr lang="en-US" sz="2000" b="1" dirty="0" smtClean="0">
              <a:solidFill>
                <a:srgbClr val="00ADEF"/>
              </a:solidFill>
              <a:ea typeface="Open Sans"/>
              <a:sym typeface="Open Sans"/>
            </a:endParaRPr>
          </a:p>
          <a:p>
            <a:pPr lvl="0" rtl="0">
              <a:lnSpc>
                <a:spcPct val="150000"/>
              </a:lnSpc>
              <a:spcBef>
                <a:spcPts val="0"/>
              </a:spcBef>
              <a:buNone/>
            </a:pPr>
            <a:endParaRPr lang="en" sz="1600" b="1" dirty="0">
              <a:solidFill>
                <a:srgbClr val="00ADEF"/>
              </a:solidFill>
              <a:ea typeface="Open Sans"/>
              <a:sym typeface="Open Sans"/>
            </a:endParaRPr>
          </a:p>
          <a:p>
            <a:pPr marL="285750" lvl="0" indent="-285750">
              <a:lnSpc>
                <a:spcPct val="125000"/>
              </a:lnSpc>
              <a:buFont typeface="Arial"/>
              <a:buChar char="•"/>
            </a:pPr>
            <a:r>
              <a:rPr lang="en" sz="1600" dirty="0">
                <a:solidFill>
                  <a:srgbClr val="5E5E5E"/>
                </a:solidFill>
                <a:ea typeface="Open Sans"/>
                <a:sym typeface="Open Sans"/>
              </a:rPr>
              <a:t>Custom Design / User Experience</a:t>
            </a:r>
          </a:p>
          <a:p>
            <a:pPr marL="285750" lvl="0" indent="-285750">
              <a:lnSpc>
                <a:spcPct val="125000"/>
              </a:lnSpc>
              <a:buFont typeface="Arial"/>
              <a:buChar char="•"/>
            </a:pPr>
            <a:r>
              <a:rPr lang="en" sz="1600" dirty="0">
                <a:solidFill>
                  <a:srgbClr val="5E5E5E"/>
                </a:solidFill>
                <a:ea typeface="Open Sans"/>
                <a:sym typeface="Open Sans"/>
              </a:rPr>
              <a:t>Detailed Product pages</a:t>
            </a:r>
          </a:p>
          <a:p>
            <a:pPr marL="285750" lvl="0" indent="-285750">
              <a:lnSpc>
                <a:spcPct val="125000"/>
              </a:lnSpc>
              <a:buFont typeface="Arial"/>
              <a:buChar char="•"/>
            </a:pPr>
            <a:r>
              <a:rPr lang="en" sz="1600" dirty="0">
                <a:solidFill>
                  <a:srgbClr val="5E5E5E"/>
                </a:solidFill>
                <a:ea typeface="Open Sans"/>
                <a:sym typeface="Open Sans"/>
              </a:rPr>
              <a:t>Inventory management</a:t>
            </a:r>
          </a:p>
          <a:p>
            <a:pPr marL="285750" lvl="0" indent="-285750">
              <a:lnSpc>
                <a:spcPct val="125000"/>
              </a:lnSpc>
              <a:buFont typeface="Arial"/>
              <a:buChar char="•"/>
            </a:pPr>
            <a:r>
              <a:rPr lang="en" sz="1600" dirty="0">
                <a:solidFill>
                  <a:srgbClr val="5E5E5E"/>
                </a:solidFill>
                <a:ea typeface="Open Sans"/>
                <a:sym typeface="Open Sans"/>
              </a:rPr>
              <a:t>Payment processing</a:t>
            </a:r>
          </a:p>
          <a:p>
            <a:pPr marL="285750" lvl="0" indent="-285750">
              <a:lnSpc>
                <a:spcPct val="125000"/>
              </a:lnSpc>
              <a:buFont typeface="Arial"/>
              <a:buChar char="•"/>
            </a:pPr>
            <a:r>
              <a:rPr lang="en" sz="1600" dirty="0">
                <a:solidFill>
                  <a:srgbClr val="5E5E5E"/>
                </a:solidFill>
                <a:ea typeface="Open Sans"/>
                <a:sym typeface="Open Sans"/>
              </a:rPr>
              <a:t>Shipping integration</a:t>
            </a:r>
          </a:p>
        </p:txBody>
      </p:sp>
      <p:pic>
        <p:nvPicPr>
          <p:cNvPr id="56" name="Shape 56"/>
          <p:cNvPicPr preferRelativeResize="0"/>
          <p:nvPr/>
        </p:nvPicPr>
        <p:blipFill>
          <a:blip r:embed="rId3">
            <a:alphaModFix/>
          </a:blip>
          <a:stretch>
            <a:fillRect/>
          </a:stretch>
        </p:blipFill>
        <p:spPr>
          <a:xfrm>
            <a:off x="177250" y="4764100"/>
            <a:ext cx="1122075" cy="216924"/>
          </a:xfrm>
          <a:prstGeom prst="rect">
            <a:avLst/>
          </a:prstGeom>
          <a:noFill/>
          <a:ln>
            <a:noFill/>
          </a:ln>
        </p:spPr>
      </p:pic>
    </p:spTree>
    <p:extLst>
      <p:ext uri="{BB962C8B-B14F-4D97-AF65-F5344CB8AC3E}">
        <p14:creationId xmlns:p14="http://schemas.microsoft.com/office/powerpoint/2010/main" val="3439943745"/>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Shape 62"/>
          <p:cNvSpPr txBox="1">
            <a:spLocks noGrp="1"/>
          </p:cNvSpPr>
          <p:nvPr>
            <p:ph type="body" idx="1"/>
          </p:nvPr>
        </p:nvSpPr>
        <p:spPr>
          <a:xfrm>
            <a:off x="139275" y="2063004"/>
            <a:ext cx="4280700" cy="2299799"/>
          </a:xfrm>
          <a:prstGeom prst="rect">
            <a:avLst/>
          </a:prstGeom>
        </p:spPr>
        <p:txBody>
          <a:bodyPr lIns="91425" tIns="91425" rIns="91425" bIns="91425" anchor="t" anchorCtr="0">
            <a:noAutofit/>
          </a:bodyPr>
          <a:lstStyle/>
          <a:p>
            <a:pPr lvl="0" rtl="0">
              <a:spcBef>
                <a:spcPts val="0"/>
              </a:spcBef>
              <a:buClr>
                <a:schemeClr val="dk1"/>
              </a:buClr>
              <a:buSzPct val="68750"/>
              <a:buFont typeface="Arial"/>
              <a:buNone/>
            </a:pPr>
            <a:r>
              <a:rPr lang="en-US" sz="1600" dirty="0">
                <a:solidFill>
                  <a:srgbClr val="5E5E5E"/>
                </a:solidFill>
                <a:latin typeface="Arial"/>
                <a:cs typeface="Arial"/>
              </a:rPr>
              <a:t>Francis Lofts and bunks builds king and queen size loft and bunk beds. Their entire presence is online through their e-commerce store</a:t>
            </a:r>
            <a:r>
              <a:rPr lang="en-US" sz="1600" dirty="0">
                <a:latin typeface="Arial"/>
                <a:cs typeface="Arial"/>
              </a:rPr>
              <a:t>.</a:t>
            </a:r>
            <a:r>
              <a:rPr lang="en-US" sz="1600" dirty="0">
                <a:solidFill>
                  <a:srgbClr val="5E5E5E"/>
                </a:solidFill>
                <a:latin typeface="Arial"/>
                <a:cs typeface="Arial"/>
              </a:rPr>
              <a:t> We built a store that is focuse</a:t>
            </a:r>
            <a:r>
              <a:rPr lang="en-US" sz="1600" dirty="0">
                <a:latin typeface="Arial"/>
                <a:cs typeface="Arial"/>
              </a:rPr>
              <a:t>d on using design and user experience to drive sales higher</a:t>
            </a:r>
            <a:r>
              <a:rPr lang="en-US" sz="1600" dirty="0">
                <a:solidFill>
                  <a:srgbClr val="5E5E5E"/>
                </a:solidFill>
                <a:latin typeface="Arial"/>
                <a:cs typeface="Arial"/>
              </a:rPr>
              <a:t>. </a:t>
            </a:r>
            <a:r>
              <a:rPr lang="en-US" sz="1600" dirty="0">
                <a:latin typeface="Arial"/>
                <a:cs typeface="Arial"/>
              </a:rPr>
              <a:t>Our close attention to SEO and page load speed optimization really helped drive growth by 300%.</a:t>
            </a:r>
            <a:endParaRPr lang="en" sz="1600" dirty="0">
              <a:solidFill>
                <a:srgbClr val="5E5E5E"/>
              </a:solidFill>
              <a:latin typeface="Arial"/>
              <a:cs typeface="Arial"/>
            </a:endParaRPr>
          </a:p>
          <a:p>
            <a:pPr lvl="0" rtl="0">
              <a:spcBef>
                <a:spcPts val="0"/>
              </a:spcBef>
              <a:buNone/>
            </a:pPr>
            <a:endParaRPr sz="1800" dirty="0">
              <a:latin typeface="Arial"/>
              <a:cs typeface="Arial"/>
            </a:endParaRPr>
          </a:p>
        </p:txBody>
      </p:sp>
      <p:sp>
        <p:nvSpPr>
          <p:cNvPr id="6" name="Shape 64"/>
          <p:cNvSpPr txBox="1"/>
          <p:nvPr/>
        </p:nvSpPr>
        <p:spPr>
          <a:xfrm>
            <a:off x="169825" y="147836"/>
            <a:ext cx="4690286" cy="310110"/>
          </a:xfrm>
          <a:prstGeom prst="rect">
            <a:avLst/>
          </a:prstGeom>
          <a:noFill/>
          <a:ln>
            <a:noFill/>
          </a:ln>
        </p:spPr>
        <p:txBody>
          <a:bodyPr lIns="91425" tIns="91425" rIns="91425" bIns="91425" anchor="ctr" anchorCtr="0">
            <a:noAutofit/>
          </a:bodyPr>
          <a:lstStyle/>
          <a:p>
            <a:pPr lvl="0">
              <a:lnSpc>
                <a:spcPct val="150000"/>
              </a:lnSpc>
            </a:pPr>
            <a:r>
              <a:rPr lang="en-US" b="1" dirty="0">
                <a:solidFill>
                  <a:srgbClr val="16ADEE"/>
                </a:solidFill>
                <a:ea typeface="Open Sans"/>
                <a:sym typeface="Open Sans"/>
              </a:rPr>
              <a:t>E-commerce Platform  </a:t>
            </a:r>
            <a:r>
              <a:rPr lang="en-US" dirty="0">
                <a:solidFill>
                  <a:schemeClr val="tx2"/>
                </a:solidFill>
                <a:ea typeface="Open Sans"/>
                <a:sym typeface="Open Sans"/>
              </a:rPr>
              <a:t>//  Example</a:t>
            </a:r>
            <a:endParaRPr lang="en" dirty="0">
              <a:solidFill>
                <a:schemeClr val="tx2"/>
              </a:solidFill>
              <a:ea typeface="Open Sans"/>
              <a:sym typeface="Open Sans"/>
            </a:endParaRPr>
          </a:p>
        </p:txBody>
      </p:sp>
      <p:cxnSp>
        <p:nvCxnSpPr>
          <p:cNvPr id="3" name="Straight Connector 2"/>
          <p:cNvCxnSpPr/>
          <p:nvPr/>
        </p:nvCxnSpPr>
        <p:spPr>
          <a:xfrm>
            <a:off x="0" y="689973"/>
            <a:ext cx="9201241"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2" name="Picture 1" descr="flab-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48" y="779881"/>
            <a:ext cx="3056175" cy="1246920"/>
          </a:xfrm>
          <a:prstGeom prst="rect">
            <a:avLst/>
          </a:prstGeom>
        </p:spPr>
      </p:pic>
      <p:pic>
        <p:nvPicPr>
          <p:cNvPr id="4" name="Picture 3" descr="fla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9075" y="1269254"/>
            <a:ext cx="4554925" cy="3097552"/>
          </a:xfrm>
          <a:prstGeom prst="rect">
            <a:avLst/>
          </a:prstGeom>
        </p:spPr>
      </p:pic>
      <p:sp>
        <p:nvSpPr>
          <p:cNvPr id="7" name="TextBox 6"/>
          <p:cNvSpPr txBox="1"/>
          <p:nvPr/>
        </p:nvSpPr>
        <p:spPr>
          <a:xfrm>
            <a:off x="1385104" y="4366806"/>
            <a:ext cx="1046480" cy="246221"/>
          </a:xfrm>
          <a:prstGeom prst="rect">
            <a:avLst/>
          </a:prstGeom>
          <a:noFill/>
        </p:spPr>
        <p:txBody>
          <a:bodyPr wrap="square" rtlCol="0">
            <a:spAutoFit/>
          </a:bodyPr>
          <a:lstStyle/>
          <a:p>
            <a:pPr algn="ctr"/>
            <a:r>
              <a:rPr lang="en-US" sz="1000" b="1" dirty="0">
                <a:solidFill>
                  <a:schemeClr val="tx2"/>
                </a:solidFill>
                <a:hlinkClick r:id="rId5"/>
              </a:rPr>
              <a:t>View Site</a:t>
            </a:r>
            <a:endParaRPr lang="en-US" sz="1000" b="1" dirty="0">
              <a:solidFill>
                <a:schemeClr val="tx2"/>
              </a:solidFill>
            </a:endParaRPr>
          </a:p>
        </p:txBody>
      </p:sp>
    </p:spTree>
    <p:extLst>
      <p:ext uri="{BB962C8B-B14F-4D97-AF65-F5344CB8AC3E}">
        <p14:creationId xmlns:p14="http://schemas.microsoft.com/office/powerpoint/2010/main" val="138026400"/>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p:nvPr/>
        </p:nvSpPr>
        <p:spPr>
          <a:xfrm rot="10800000" flipH="1">
            <a:off x="0" y="-125"/>
            <a:ext cx="4576800" cy="5150100"/>
          </a:xfrm>
          <a:prstGeom prst="rect">
            <a:avLst/>
          </a:prstGeom>
          <a:solidFill>
            <a:srgbClr val="00ADEF"/>
          </a:solidFill>
          <a:ln>
            <a:noFill/>
          </a:ln>
        </p:spPr>
        <p:txBody>
          <a:bodyPr lIns="91425" tIns="91425" rIns="91425" bIns="91425" anchor="ctr" anchorCtr="0">
            <a:noAutofit/>
          </a:bodyPr>
          <a:lstStyle/>
          <a:p>
            <a:pPr lvl="0">
              <a:spcBef>
                <a:spcPts val="0"/>
              </a:spcBef>
              <a:buNone/>
            </a:pPr>
            <a:endParaRPr/>
          </a:p>
        </p:txBody>
      </p:sp>
      <p:sp>
        <p:nvSpPr>
          <p:cNvPr id="47" name="Shape 47"/>
          <p:cNvSpPr txBox="1">
            <a:spLocks noGrp="1"/>
          </p:cNvSpPr>
          <p:nvPr>
            <p:ph type="title"/>
          </p:nvPr>
        </p:nvSpPr>
        <p:spPr>
          <a:xfrm>
            <a:off x="139275" y="771798"/>
            <a:ext cx="4249800" cy="1203900"/>
          </a:xfrm>
          <a:prstGeom prst="rect">
            <a:avLst/>
          </a:prstGeom>
        </p:spPr>
        <p:txBody>
          <a:bodyPr lIns="91425" tIns="91425" rIns="91425" bIns="91425" anchor="b" anchorCtr="0">
            <a:noAutofit/>
          </a:bodyPr>
          <a:lstStyle/>
          <a:p>
            <a:pPr lvl="0"/>
            <a:r>
              <a:rPr lang="en-US" dirty="0" err="1">
                <a:solidFill>
                  <a:srgbClr val="FFFFFF"/>
                </a:solidFill>
                <a:latin typeface="Arial"/>
                <a:cs typeface="Arial"/>
              </a:rPr>
              <a:t>IoT</a:t>
            </a:r>
            <a:r>
              <a:rPr lang="en-US" dirty="0">
                <a:solidFill>
                  <a:srgbClr val="FFFFFF"/>
                </a:solidFill>
                <a:latin typeface="Arial"/>
                <a:cs typeface="Arial"/>
              </a:rPr>
              <a:t> Device Platform</a:t>
            </a:r>
          </a:p>
        </p:txBody>
      </p:sp>
      <p:sp>
        <p:nvSpPr>
          <p:cNvPr id="48" name="Shape 48"/>
          <p:cNvSpPr txBox="1">
            <a:spLocks noGrp="1"/>
          </p:cNvSpPr>
          <p:nvPr>
            <p:ph type="body" idx="1"/>
          </p:nvPr>
        </p:nvSpPr>
        <p:spPr>
          <a:xfrm>
            <a:off x="139275" y="1967199"/>
            <a:ext cx="4280700" cy="2299799"/>
          </a:xfrm>
          <a:prstGeom prst="rect">
            <a:avLst/>
          </a:prstGeom>
        </p:spPr>
        <p:txBody>
          <a:bodyPr lIns="91425" tIns="91425" rIns="91425" bIns="91425" anchor="t" anchorCtr="0">
            <a:noAutofit/>
          </a:bodyPr>
          <a:lstStyle/>
          <a:p>
            <a:pPr lvl="0">
              <a:buClr>
                <a:schemeClr val="dk1"/>
              </a:buClr>
              <a:buSzPct val="61111"/>
            </a:pPr>
            <a:r>
              <a:rPr lang="en" sz="1800" dirty="0">
                <a:solidFill>
                  <a:srgbClr val="F3F3F3"/>
                </a:solidFill>
                <a:latin typeface="Arial"/>
                <a:cs typeface="Arial"/>
              </a:rPr>
              <a:t>Connect your </a:t>
            </a:r>
            <a:r>
              <a:rPr lang="en-US" sz="1800" dirty="0">
                <a:solidFill>
                  <a:srgbClr val="F3F3F3"/>
                </a:solidFill>
                <a:latin typeface="Arial"/>
                <a:cs typeface="Arial"/>
              </a:rPr>
              <a:t>smart </a:t>
            </a:r>
            <a:r>
              <a:rPr lang="en" sz="1800" dirty="0">
                <a:solidFill>
                  <a:srgbClr val="F3F3F3"/>
                </a:solidFill>
                <a:latin typeface="Arial"/>
                <a:cs typeface="Arial"/>
              </a:rPr>
              <a:t>device to the cloud. A robust integration will give you the power to truly leverage data from the device. We connect devices to the cloud and build custom software that will give you actionable insights</a:t>
            </a:r>
            <a:r>
              <a:rPr lang="en-US" sz="1800" dirty="0">
                <a:solidFill>
                  <a:srgbClr val="F3F3F3"/>
                </a:solidFill>
                <a:latin typeface="Arial"/>
                <a:cs typeface="Arial"/>
              </a:rPr>
              <a:t> into your data</a:t>
            </a:r>
            <a:r>
              <a:rPr lang="en" sz="1800" dirty="0">
                <a:solidFill>
                  <a:srgbClr val="F3F3F3"/>
                </a:solidFill>
                <a:latin typeface="Arial"/>
                <a:cs typeface="Arial"/>
              </a:rPr>
              <a:t>. </a:t>
            </a:r>
          </a:p>
        </p:txBody>
      </p:sp>
      <p:sp>
        <p:nvSpPr>
          <p:cNvPr id="49" name="Shape 49"/>
          <p:cNvSpPr txBox="1"/>
          <p:nvPr/>
        </p:nvSpPr>
        <p:spPr>
          <a:xfrm>
            <a:off x="4875949" y="779475"/>
            <a:ext cx="4280700" cy="1991400"/>
          </a:xfrm>
          <a:prstGeom prst="rect">
            <a:avLst/>
          </a:prstGeom>
          <a:noFill/>
          <a:ln>
            <a:noFill/>
          </a:ln>
        </p:spPr>
        <p:txBody>
          <a:bodyPr lIns="91425" tIns="91425" rIns="91425" bIns="91425" anchor="t" anchorCtr="0">
            <a:noAutofit/>
          </a:bodyPr>
          <a:lstStyle/>
          <a:p>
            <a:pPr lvl="0" rtl="0">
              <a:lnSpc>
                <a:spcPct val="150000"/>
              </a:lnSpc>
              <a:spcBef>
                <a:spcPts val="0"/>
              </a:spcBef>
              <a:buNone/>
            </a:pPr>
            <a:endParaRPr lang="en-US" sz="1600" b="1" dirty="0" smtClean="0">
              <a:solidFill>
                <a:srgbClr val="00ADEF"/>
              </a:solidFill>
              <a:ea typeface="Open Sans"/>
              <a:sym typeface="Open Sans"/>
            </a:endParaRPr>
          </a:p>
          <a:p>
            <a:pPr lvl="0" rtl="0">
              <a:lnSpc>
                <a:spcPct val="150000"/>
              </a:lnSpc>
              <a:spcBef>
                <a:spcPts val="0"/>
              </a:spcBef>
              <a:buNone/>
            </a:pPr>
            <a:r>
              <a:rPr lang="en" sz="2000" b="1" dirty="0" smtClean="0">
                <a:solidFill>
                  <a:srgbClr val="00ADEF"/>
                </a:solidFill>
                <a:ea typeface="Open Sans"/>
                <a:sym typeface="Open Sans"/>
              </a:rPr>
              <a:t>Core Features</a:t>
            </a:r>
            <a:endParaRPr lang="en-US" sz="2000" b="1" dirty="0" smtClean="0">
              <a:solidFill>
                <a:srgbClr val="00ADEF"/>
              </a:solidFill>
              <a:ea typeface="Open Sans"/>
              <a:sym typeface="Open Sans"/>
            </a:endParaRPr>
          </a:p>
          <a:p>
            <a:pPr lvl="0" rtl="0">
              <a:lnSpc>
                <a:spcPct val="150000"/>
              </a:lnSpc>
              <a:spcBef>
                <a:spcPts val="0"/>
              </a:spcBef>
              <a:buNone/>
            </a:pPr>
            <a:endParaRPr lang="en" sz="1600" b="1" dirty="0">
              <a:solidFill>
                <a:srgbClr val="00ADEF"/>
              </a:solidFill>
              <a:ea typeface="Open Sans"/>
              <a:sym typeface="Open Sans"/>
            </a:endParaRPr>
          </a:p>
          <a:p>
            <a:pPr marL="285750" lvl="0" indent="-285750">
              <a:lnSpc>
                <a:spcPct val="125000"/>
              </a:lnSpc>
              <a:buFont typeface="Arial"/>
              <a:buChar char="•"/>
            </a:pPr>
            <a:r>
              <a:rPr lang="en" sz="1600" dirty="0">
                <a:solidFill>
                  <a:srgbClr val="5E5E5E"/>
                </a:solidFill>
                <a:ea typeface="Open Sans"/>
                <a:sym typeface="Open Sans"/>
              </a:rPr>
              <a:t>Integration with device</a:t>
            </a:r>
          </a:p>
          <a:p>
            <a:pPr marL="285750" lvl="0" indent="-285750">
              <a:lnSpc>
                <a:spcPct val="125000"/>
              </a:lnSpc>
              <a:buFont typeface="Arial"/>
              <a:buChar char="•"/>
            </a:pPr>
            <a:r>
              <a:rPr lang="en" sz="1600" dirty="0">
                <a:solidFill>
                  <a:srgbClr val="5E5E5E"/>
                </a:solidFill>
                <a:ea typeface="Open Sans"/>
                <a:sym typeface="Open Sans"/>
              </a:rPr>
              <a:t>TCP/IP/Socket connection</a:t>
            </a:r>
            <a:r>
              <a:rPr lang="en-US" sz="1600" dirty="0">
                <a:solidFill>
                  <a:srgbClr val="5E5E5E"/>
                </a:solidFill>
                <a:ea typeface="Open Sans"/>
                <a:sym typeface="Open Sans"/>
              </a:rPr>
              <a:t> for real-time data access</a:t>
            </a:r>
            <a:endParaRPr lang="en" sz="1600" dirty="0">
              <a:solidFill>
                <a:srgbClr val="5E5E5E"/>
              </a:solidFill>
              <a:ea typeface="Open Sans"/>
              <a:sym typeface="Open Sans"/>
            </a:endParaRPr>
          </a:p>
          <a:p>
            <a:pPr marL="285750" lvl="0" indent="-285750">
              <a:lnSpc>
                <a:spcPct val="125000"/>
              </a:lnSpc>
              <a:buFont typeface="Arial"/>
              <a:buChar char="•"/>
            </a:pPr>
            <a:r>
              <a:rPr lang="en-US" sz="1600" dirty="0">
                <a:solidFill>
                  <a:srgbClr val="5E5E5E"/>
                </a:solidFill>
                <a:ea typeface="Open Sans"/>
                <a:sym typeface="Open Sans"/>
              </a:rPr>
              <a:t>Cloud based </a:t>
            </a:r>
            <a:r>
              <a:rPr lang="en" sz="1600" dirty="0">
                <a:solidFill>
                  <a:srgbClr val="5E5E5E"/>
                </a:solidFill>
                <a:ea typeface="Open Sans"/>
                <a:sym typeface="Open Sans"/>
              </a:rPr>
              <a:t>API</a:t>
            </a:r>
            <a:endParaRPr lang="en-US" sz="1600" dirty="0">
              <a:solidFill>
                <a:srgbClr val="5E5E5E"/>
              </a:solidFill>
              <a:ea typeface="Open Sans"/>
              <a:sym typeface="Open Sans"/>
            </a:endParaRPr>
          </a:p>
          <a:p>
            <a:pPr marL="285750" lvl="0" indent="-285750">
              <a:lnSpc>
                <a:spcPct val="125000"/>
              </a:lnSpc>
              <a:buFont typeface="Arial"/>
              <a:buChar char="•"/>
            </a:pPr>
            <a:r>
              <a:rPr lang="en-US" sz="1600" dirty="0">
                <a:solidFill>
                  <a:srgbClr val="5E5E5E"/>
                </a:solidFill>
                <a:ea typeface="Open Sans"/>
                <a:sym typeface="Open Sans"/>
              </a:rPr>
              <a:t>Cloud data and asset storage</a:t>
            </a:r>
          </a:p>
          <a:p>
            <a:pPr marL="285750" lvl="0" indent="-285750">
              <a:lnSpc>
                <a:spcPct val="125000"/>
              </a:lnSpc>
              <a:buFont typeface="Arial"/>
              <a:buChar char="•"/>
            </a:pPr>
            <a:r>
              <a:rPr lang="en-US" sz="1600" dirty="0">
                <a:solidFill>
                  <a:srgbClr val="5E5E5E"/>
                </a:solidFill>
                <a:ea typeface="Open Sans"/>
                <a:sym typeface="Open Sans"/>
              </a:rPr>
              <a:t>User interface to visualize device data</a:t>
            </a:r>
            <a:endParaRPr lang="en" sz="1600" dirty="0">
              <a:solidFill>
                <a:srgbClr val="5E5E5E"/>
              </a:solidFill>
              <a:ea typeface="Open Sans"/>
              <a:sym typeface="Open Sans"/>
            </a:endParaRPr>
          </a:p>
        </p:txBody>
      </p:sp>
      <p:pic>
        <p:nvPicPr>
          <p:cNvPr id="56" name="Shape 56"/>
          <p:cNvPicPr preferRelativeResize="0"/>
          <p:nvPr/>
        </p:nvPicPr>
        <p:blipFill>
          <a:blip r:embed="rId3">
            <a:alphaModFix/>
          </a:blip>
          <a:stretch>
            <a:fillRect/>
          </a:stretch>
        </p:blipFill>
        <p:spPr>
          <a:xfrm>
            <a:off x="177250" y="4764100"/>
            <a:ext cx="1122075" cy="216924"/>
          </a:xfrm>
          <a:prstGeom prst="rect">
            <a:avLst/>
          </a:prstGeom>
          <a:noFill/>
          <a:ln>
            <a:noFill/>
          </a:ln>
        </p:spPr>
      </p:pic>
    </p:spTree>
    <p:extLst>
      <p:ext uri="{BB962C8B-B14F-4D97-AF65-F5344CB8AC3E}">
        <p14:creationId xmlns:p14="http://schemas.microsoft.com/office/powerpoint/2010/main" val="1070894628"/>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Shape 62"/>
          <p:cNvSpPr txBox="1">
            <a:spLocks noGrp="1"/>
          </p:cNvSpPr>
          <p:nvPr>
            <p:ph type="body" idx="1"/>
          </p:nvPr>
        </p:nvSpPr>
        <p:spPr>
          <a:xfrm>
            <a:off x="139275" y="2063004"/>
            <a:ext cx="4280700" cy="2299799"/>
          </a:xfrm>
          <a:prstGeom prst="rect">
            <a:avLst/>
          </a:prstGeom>
        </p:spPr>
        <p:txBody>
          <a:bodyPr lIns="91425" tIns="91425" rIns="91425" bIns="91425" anchor="t" anchorCtr="0">
            <a:noAutofit/>
          </a:bodyPr>
          <a:lstStyle/>
          <a:p>
            <a:pPr lvl="0" rtl="0">
              <a:spcBef>
                <a:spcPts val="0"/>
              </a:spcBef>
              <a:buClr>
                <a:schemeClr val="dk1"/>
              </a:buClr>
              <a:buSzPct val="68750"/>
              <a:buFont typeface="Arial"/>
              <a:buNone/>
            </a:pPr>
            <a:r>
              <a:rPr lang="en-US" sz="1600" dirty="0" err="1">
                <a:solidFill>
                  <a:srgbClr val="5E5E5E"/>
                </a:solidFill>
                <a:latin typeface="Arial"/>
                <a:cs typeface="Arial"/>
              </a:rPr>
              <a:t>CashUp</a:t>
            </a:r>
            <a:r>
              <a:rPr lang="en-US" sz="1600" dirty="0">
                <a:latin typeface="Arial"/>
                <a:cs typeface="Arial"/>
              </a:rPr>
              <a:t> helps store owners manage their cash. They have physical safes that are connected to the cloud so business owners and their banks have real time access to how much money is in the safe. We built the software infrastructure for connecting the safe to the cloud as well as the applications for the business owners and the banks.</a:t>
            </a:r>
          </a:p>
          <a:p>
            <a:pPr lvl="0" rtl="0">
              <a:spcBef>
                <a:spcPts val="0"/>
              </a:spcBef>
              <a:buClr>
                <a:schemeClr val="dk1"/>
              </a:buClr>
              <a:buSzPct val="68750"/>
              <a:buFont typeface="Arial"/>
              <a:buNone/>
            </a:pPr>
            <a:endParaRPr lang="en-US" sz="1600" dirty="0">
              <a:latin typeface="Arial"/>
              <a:cs typeface="Arial"/>
            </a:endParaRPr>
          </a:p>
        </p:txBody>
      </p:sp>
      <p:sp>
        <p:nvSpPr>
          <p:cNvPr id="6" name="Shape 64"/>
          <p:cNvSpPr txBox="1"/>
          <p:nvPr/>
        </p:nvSpPr>
        <p:spPr>
          <a:xfrm>
            <a:off x="169825" y="147836"/>
            <a:ext cx="4690286" cy="310110"/>
          </a:xfrm>
          <a:prstGeom prst="rect">
            <a:avLst/>
          </a:prstGeom>
          <a:noFill/>
          <a:ln>
            <a:noFill/>
          </a:ln>
        </p:spPr>
        <p:txBody>
          <a:bodyPr lIns="91425" tIns="91425" rIns="91425" bIns="91425" anchor="ctr" anchorCtr="0">
            <a:noAutofit/>
          </a:bodyPr>
          <a:lstStyle/>
          <a:p>
            <a:pPr lvl="0">
              <a:lnSpc>
                <a:spcPct val="150000"/>
              </a:lnSpc>
            </a:pPr>
            <a:r>
              <a:rPr lang="en-US" b="1" dirty="0" err="1">
                <a:solidFill>
                  <a:srgbClr val="16ADEE"/>
                </a:solidFill>
                <a:ea typeface="Open Sans"/>
                <a:sym typeface="Open Sans"/>
              </a:rPr>
              <a:t>IoT</a:t>
            </a:r>
            <a:r>
              <a:rPr lang="en-US" b="1" dirty="0">
                <a:solidFill>
                  <a:srgbClr val="16ADEE"/>
                </a:solidFill>
                <a:ea typeface="Open Sans"/>
                <a:sym typeface="Open Sans"/>
              </a:rPr>
              <a:t> </a:t>
            </a:r>
            <a:r>
              <a:rPr lang="en-US" b="1" dirty="0" smtClean="0">
                <a:solidFill>
                  <a:srgbClr val="16ADEE"/>
                </a:solidFill>
                <a:ea typeface="Open Sans"/>
                <a:sym typeface="Open Sans"/>
              </a:rPr>
              <a:t>Device Platform  </a:t>
            </a:r>
            <a:r>
              <a:rPr lang="en-US" dirty="0" smtClean="0">
                <a:solidFill>
                  <a:schemeClr val="tx2"/>
                </a:solidFill>
                <a:ea typeface="Open Sans"/>
                <a:sym typeface="Open Sans"/>
              </a:rPr>
              <a:t>//  </a:t>
            </a:r>
            <a:r>
              <a:rPr lang="en-US" dirty="0">
                <a:solidFill>
                  <a:schemeClr val="tx2"/>
                </a:solidFill>
                <a:ea typeface="Open Sans"/>
                <a:sym typeface="Open Sans"/>
              </a:rPr>
              <a:t>Example</a:t>
            </a:r>
            <a:endParaRPr lang="en" dirty="0">
              <a:solidFill>
                <a:schemeClr val="tx2"/>
              </a:solidFill>
              <a:ea typeface="Open Sans"/>
              <a:sym typeface="Open Sans"/>
            </a:endParaRPr>
          </a:p>
        </p:txBody>
      </p:sp>
      <p:cxnSp>
        <p:nvCxnSpPr>
          <p:cNvPr id="3" name="Straight Connector 2"/>
          <p:cNvCxnSpPr/>
          <p:nvPr/>
        </p:nvCxnSpPr>
        <p:spPr>
          <a:xfrm>
            <a:off x="0" y="689973"/>
            <a:ext cx="9201241"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2" name="Picture 1" descr="cash-up-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75" y="875660"/>
            <a:ext cx="2094301" cy="1079536"/>
          </a:xfrm>
          <a:prstGeom prst="rect">
            <a:avLst/>
          </a:prstGeom>
        </p:spPr>
      </p:pic>
      <p:pic>
        <p:nvPicPr>
          <p:cNvPr id="4" name="Picture 3" descr="cash-u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9488" y="1388436"/>
            <a:ext cx="4604512" cy="2960044"/>
          </a:xfrm>
          <a:prstGeom prst="rect">
            <a:avLst/>
          </a:prstGeom>
        </p:spPr>
      </p:pic>
      <p:sp>
        <p:nvSpPr>
          <p:cNvPr id="7" name="TextBox 6"/>
          <p:cNvSpPr txBox="1"/>
          <p:nvPr/>
        </p:nvSpPr>
        <p:spPr>
          <a:xfrm>
            <a:off x="1551114" y="4380797"/>
            <a:ext cx="1046480" cy="246221"/>
          </a:xfrm>
          <a:prstGeom prst="rect">
            <a:avLst/>
          </a:prstGeom>
          <a:noFill/>
        </p:spPr>
        <p:txBody>
          <a:bodyPr wrap="square" rtlCol="0">
            <a:spAutoFit/>
          </a:bodyPr>
          <a:lstStyle/>
          <a:p>
            <a:pPr algn="ctr"/>
            <a:r>
              <a:rPr lang="en-US" sz="1000" b="1" dirty="0">
                <a:solidFill>
                  <a:schemeClr val="tx2"/>
                </a:solidFill>
                <a:hlinkClick r:id="rId5"/>
              </a:rPr>
              <a:t>View Site</a:t>
            </a:r>
            <a:endParaRPr lang="en-US" sz="1000" b="1" dirty="0">
              <a:solidFill>
                <a:schemeClr val="tx2"/>
              </a:solidFill>
            </a:endParaRPr>
          </a:p>
        </p:txBody>
      </p:sp>
    </p:spTree>
    <p:extLst>
      <p:ext uri="{BB962C8B-B14F-4D97-AF65-F5344CB8AC3E}">
        <p14:creationId xmlns:p14="http://schemas.microsoft.com/office/powerpoint/2010/main" val="1908142526"/>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p:nvPr/>
        </p:nvSpPr>
        <p:spPr>
          <a:xfrm rot="10800000" flipH="1">
            <a:off x="0" y="-125"/>
            <a:ext cx="4576800" cy="5150100"/>
          </a:xfrm>
          <a:prstGeom prst="rect">
            <a:avLst/>
          </a:prstGeom>
          <a:solidFill>
            <a:srgbClr val="00ADEF"/>
          </a:solidFill>
          <a:ln>
            <a:noFill/>
          </a:ln>
        </p:spPr>
        <p:txBody>
          <a:bodyPr lIns="91425" tIns="91425" rIns="91425" bIns="91425" anchor="ctr" anchorCtr="0">
            <a:noAutofit/>
          </a:bodyPr>
          <a:lstStyle/>
          <a:p>
            <a:pPr lvl="0">
              <a:spcBef>
                <a:spcPts val="0"/>
              </a:spcBef>
              <a:buNone/>
            </a:pPr>
            <a:endParaRPr/>
          </a:p>
        </p:txBody>
      </p:sp>
      <p:sp>
        <p:nvSpPr>
          <p:cNvPr id="47" name="Shape 47"/>
          <p:cNvSpPr txBox="1">
            <a:spLocks noGrp="1"/>
          </p:cNvSpPr>
          <p:nvPr>
            <p:ph type="title"/>
          </p:nvPr>
        </p:nvSpPr>
        <p:spPr>
          <a:xfrm>
            <a:off x="139275" y="771798"/>
            <a:ext cx="4249800" cy="1203900"/>
          </a:xfrm>
          <a:prstGeom prst="rect">
            <a:avLst/>
          </a:prstGeom>
        </p:spPr>
        <p:txBody>
          <a:bodyPr lIns="91425" tIns="91425" rIns="91425" bIns="91425" anchor="b" anchorCtr="0">
            <a:noAutofit/>
          </a:bodyPr>
          <a:lstStyle/>
          <a:p>
            <a:pPr lvl="0"/>
            <a:r>
              <a:rPr lang="en-US" dirty="0">
                <a:solidFill>
                  <a:srgbClr val="FFFFFF"/>
                </a:solidFill>
                <a:latin typeface="Arial"/>
                <a:cs typeface="Arial"/>
              </a:rPr>
              <a:t>Ticketing/Reservation System</a:t>
            </a:r>
          </a:p>
        </p:txBody>
      </p:sp>
      <p:sp>
        <p:nvSpPr>
          <p:cNvPr id="48" name="Shape 48"/>
          <p:cNvSpPr txBox="1">
            <a:spLocks noGrp="1"/>
          </p:cNvSpPr>
          <p:nvPr>
            <p:ph type="body" idx="1"/>
          </p:nvPr>
        </p:nvSpPr>
        <p:spPr>
          <a:xfrm>
            <a:off x="139275" y="1967199"/>
            <a:ext cx="4280700" cy="2299799"/>
          </a:xfrm>
          <a:prstGeom prst="rect">
            <a:avLst/>
          </a:prstGeom>
        </p:spPr>
        <p:txBody>
          <a:bodyPr lIns="91425" tIns="91425" rIns="91425" bIns="91425" anchor="t" anchorCtr="0">
            <a:noAutofit/>
          </a:bodyPr>
          <a:lstStyle/>
          <a:p>
            <a:pPr lvl="0">
              <a:buClr>
                <a:schemeClr val="dk1"/>
              </a:buClr>
              <a:buSzPct val="61111"/>
            </a:pPr>
            <a:r>
              <a:rPr lang="en" sz="1800" dirty="0">
                <a:solidFill>
                  <a:srgbClr val="F3F3F3"/>
                </a:solidFill>
                <a:latin typeface="Arial"/>
                <a:cs typeface="Arial"/>
              </a:rPr>
              <a:t>Custom integration with your preferred ticketing and reservation system. We design and develop fully integrated ways to sell tickets on the web, mobile devices, and in person.</a:t>
            </a:r>
          </a:p>
        </p:txBody>
      </p:sp>
      <p:sp>
        <p:nvSpPr>
          <p:cNvPr id="49" name="Shape 49"/>
          <p:cNvSpPr txBox="1"/>
          <p:nvPr/>
        </p:nvSpPr>
        <p:spPr>
          <a:xfrm>
            <a:off x="4875949" y="779475"/>
            <a:ext cx="4280700" cy="1991400"/>
          </a:xfrm>
          <a:prstGeom prst="rect">
            <a:avLst/>
          </a:prstGeom>
          <a:noFill/>
          <a:ln>
            <a:noFill/>
          </a:ln>
        </p:spPr>
        <p:txBody>
          <a:bodyPr lIns="91425" tIns="91425" rIns="91425" bIns="91425" anchor="t" anchorCtr="0">
            <a:noAutofit/>
          </a:bodyPr>
          <a:lstStyle/>
          <a:p>
            <a:pPr lvl="0" rtl="0">
              <a:lnSpc>
                <a:spcPct val="150000"/>
              </a:lnSpc>
              <a:spcBef>
                <a:spcPts val="0"/>
              </a:spcBef>
              <a:buNone/>
            </a:pPr>
            <a:endParaRPr lang="en-US" sz="2000" b="1" dirty="0" smtClean="0">
              <a:solidFill>
                <a:srgbClr val="00ADEF"/>
              </a:solidFill>
              <a:ea typeface="Open Sans"/>
              <a:sym typeface="Open Sans"/>
            </a:endParaRPr>
          </a:p>
          <a:p>
            <a:pPr lvl="0" rtl="0">
              <a:lnSpc>
                <a:spcPct val="150000"/>
              </a:lnSpc>
              <a:spcBef>
                <a:spcPts val="0"/>
              </a:spcBef>
              <a:buNone/>
            </a:pPr>
            <a:r>
              <a:rPr lang="en" sz="2000" b="1" dirty="0" smtClean="0">
                <a:solidFill>
                  <a:srgbClr val="00ADEF"/>
                </a:solidFill>
                <a:ea typeface="Open Sans"/>
                <a:sym typeface="Open Sans"/>
              </a:rPr>
              <a:t>Core Features</a:t>
            </a:r>
            <a:endParaRPr lang="en-US" sz="2000" b="1" dirty="0" smtClean="0">
              <a:solidFill>
                <a:srgbClr val="00ADEF"/>
              </a:solidFill>
              <a:ea typeface="Open Sans"/>
              <a:sym typeface="Open Sans"/>
            </a:endParaRPr>
          </a:p>
          <a:p>
            <a:pPr lvl="0" rtl="0">
              <a:lnSpc>
                <a:spcPct val="150000"/>
              </a:lnSpc>
              <a:spcBef>
                <a:spcPts val="0"/>
              </a:spcBef>
              <a:buNone/>
            </a:pPr>
            <a:endParaRPr lang="en" sz="2000" b="1" dirty="0">
              <a:solidFill>
                <a:srgbClr val="00ADEF"/>
              </a:solidFill>
              <a:ea typeface="Open Sans"/>
              <a:sym typeface="Open Sans"/>
            </a:endParaRPr>
          </a:p>
          <a:p>
            <a:pPr marL="285750" lvl="0" indent="-285750">
              <a:lnSpc>
                <a:spcPct val="125000"/>
              </a:lnSpc>
              <a:buFont typeface="Arial"/>
              <a:buChar char="•"/>
            </a:pPr>
            <a:r>
              <a:rPr lang="en" sz="1600" dirty="0">
                <a:solidFill>
                  <a:srgbClr val="5E5E5E"/>
                </a:solidFill>
                <a:ea typeface="Open Sans"/>
                <a:sym typeface="Open Sans"/>
              </a:rPr>
              <a:t>Custom Design / User Experience</a:t>
            </a:r>
          </a:p>
          <a:p>
            <a:pPr marL="285750" lvl="0" indent="-285750">
              <a:lnSpc>
                <a:spcPct val="125000"/>
              </a:lnSpc>
              <a:buFont typeface="Arial"/>
              <a:buChar char="•"/>
            </a:pPr>
            <a:r>
              <a:rPr lang="en" sz="1600" dirty="0">
                <a:solidFill>
                  <a:srgbClr val="5E5E5E"/>
                </a:solidFill>
                <a:ea typeface="Open Sans"/>
                <a:sym typeface="Open Sans"/>
              </a:rPr>
              <a:t>Detailed Event/Product pages</a:t>
            </a:r>
          </a:p>
          <a:p>
            <a:pPr marL="285750" lvl="0" indent="-285750">
              <a:lnSpc>
                <a:spcPct val="125000"/>
              </a:lnSpc>
              <a:buFont typeface="Arial"/>
              <a:buChar char="•"/>
            </a:pPr>
            <a:r>
              <a:rPr lang="en" sz="1600" dirty="0">
                <a:solidFill>
                  <a:srgbClr val="5E5E5E"/>
                </a:solidFill>
                <a:ea typeface="Open Sans"/>
                <a:sym typeface="Open Sans"/>
              </a:rPr>
              <a:t>Integration with ticketing platform</a:t>
            </a:r>
          </a:p>
          <a:p>
            <a:pPr marL="285750" lvl="0" indent="-285750">
              <a:lnSpc>
                <a:spcPct val="125000"/>
              </a:lnSpc>
              <a:buFont typeface="Arial"/>
              <a:buChar char="•"/>
            </a:pPr>
            <a:r>
              <a:rPr lang="en" sz="1600" dirty="0">
                <a:solidFill>
                  <a:srgbClr val="5E5E5E"/>
                </a:solidFill>
                <a:ea typeface="Open Sans"/>
                <a:sym typeface="Open Sans"/>
              </a:rPr>
              <a:t>Custom ticket checkout flow</a:t>
            </a:r>
          </a:p>
          <a:p>
            <a:pPr marL="285750" lvl="0" indent="-285750">
              <a:lnSpc>
                <a:spcPct val="125000"/>
              </a:lnSpc>
              <a:buFont typeface="Arial"/>
              <a:buChar char="•"/>
            </a:pPr>
            <a:r>
              <a:rPr lang="en" sz="1600" dirty="0">
                <a:solidFill>
                  <a:srgbClr val="5E5E5E"/>
                </a:solidFill>
                <a:ea typeface="Open Sans"/>
                <a:sym typeface="Open Sans"/>
              </a:rPr>
              <a:t>Payment processing</a:t>
            </a:r>
          </a:p>
        </p:txBody>
      </p:sp>
      <p:pic>
        <p:nvPicPr>
          <p:cNvPr id="56" name="Shape 56"/>
          <p:cNvPicPr preferRelativeResize="0"/>
          <p:nvPr/>
        </p:nvPicPr>
        <p:blipFill>
          <a:blip r:embed="rId3">
            <a:alphaModFix/>
          </a:blip>
          <a:stretch>
            <a:fillRect/>
          </a:stretch>
        </p:blipFill>
        <p:spPr>
          <a:xfrm>
            <a:off x="177250" y="4764100"/>
            <a:ext cx="1122075" cy="216924"/>
          </a:xfrm>
          <a:prstGeom prst="rect">
            <a:avLst/>
          </a:prstGeom>
          <a:noFill/>
          <a:ln>
            <a:noFill/>
          </a:ln>
        </p:spPr>
      </p:pic>
    </p:spTree>
    <p:extLst>
      <p:ext uri="{BB962C8B-B14F-4D97-AF65-F5344CB8AC3E}">
        <p14:creationId xmlns:p14="http://schemas.microsoft.com/office/powerpoint/2010/main" val="2982051689"/>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Shape 62"/>
          <p:cNvSpPr txBox="1">
            <a:spLocks noGrp="1"/>
          </p:cNvSpPr>
          <p:nvPr>
            <p:ph type="body" idx="1"/>
          </p:nvPr>
        </p:nvSpPr>
        <p:spPr>
          <a:xfrm>
            <a:off x="139275" y="2063004"/>
            <a:ext cx="4280700" cy="2299799"/>
          </a:xfrm>
          <a:prstGeom prst="rect">
            <a:avLst/>
          </a:prstGeom>
        </p:spPr>
        <p:txBody>
          <a:bodyPr lIns="91425" tIns="91425" rIns="91425" bIns="91425" anchor="t" anchorCtr="0">
            <a:noAutofit/>
          </a:bodyPr>
          <a:lstStyle/>
          <a:p>
            <a:pPr lvl="0" rtl="0">
              <a:spcBef>
                <a:spcPts val="0"/>
              </a:spcBef>
              <a:buClr>
                <a:schemeClr val="dk1"/>
              </a:buClr>
              <a:buSzPct val="68750"/>
              <a:buFont typeface="Arial"/>
              <a:buNone/>
            </a:pPr>
            <a:r>
              <a:rPr lang="en-US" sz="1600" dirty="0">
                <a:solidFill>
                  <a:srgbClr val="5E5E5E"/>
                </a:solidFill>
                <a:latin typeface="Arial"/>
                <a:cs typeface="Arial"/>
              </a:rPr>
              <a:t>Chicago Line is the most elite cruise line </a:t>
            </a:r>
            <a:r>
              <a:rPr lang="en-US" sz="1600" dirty="0">
                <a:latin typeface="Arial"/>
                <a:cs typeface="Arial"/>
              </a:rPr>
              <a:t>that runs historical and architecture tours along Chicago’s waterfront and river. We built them a new website to match their brand and create a very successful user experience. We focus on converting visitors into customers as well as SEO to help their business really grow.</a:t>
            </a:r>
            <a:endParaRPr lang="en" sz="1600" dirty="0">
              <a:solidFill>
                <a:srgbClr val="5E5E5E"/>
              </a:solidFill>
              <a:latin typeface="Arial"/>
              <a:cs typeface="Arial"/>
            </a:endParaRPr>
          </a:p>
          <a:p>
            <a:pPr lvl="0" rtl="0">
              <a:spcBef>
                <a:spcPts val="0"/>
              </a:spcBef>
              <a:buNone/>
            </a:pPr>
            <a:endParaRPr sz="1800" dirty="0">
              <a:latin typeface="Arial"/>
              <a:cs typeface="Arial"/>
            </a:endParaRPr>
          </a:p>
        </p:txBody>
      </p:sp>
      <p:sp>
        <p:nvSpPr>
          <p:cNvPr id="6" name="Shape 64"/>
          <p:cNvSpPr txBox="1"/>
          <p:nvPr/>
        </p:nvSpPr>
        <p:spPr>
          <a:xfrm>
            <a:off x="169825" y="147836"/>
            <a:ext cx="4690286" cy="310110"/>
          </a:xfrm>
          <a:prstGeom prst="rect">
            <a:avLst/>
          </a:prstGeom>
          <a:noFill/>
          <a:ln>
            <a:noFill/>
          </a:ln>
        </p:spPr>
        <p:txBody>
          <a:bodyPr lIns="91425" tIns="91425" rIns="91425" bIns="91425" anchor="ctr" anchorCtr="0">
            <a:noAutofit/>
          </a:bodyPr>
          <a:lstStyle/>
          <a:p>
            <a:pPr lvl="0">
              <a:lnSpc>
                <a:spcPct val="150000"/>
              </a:lnSpc>
            </a:pPr>
            <a:r>
              <a:rPr lang="en-US" b="1" dirty="0">
                <a:solidFill>
                  <a:srgbClr val="16ADEE"/>
                </a:solidFill>
                <a:ea typeface="Open Sans"/>
                <a:sym typeface="Open Sans"/>
              </a:rPr>
              <a:t>Ticketing/Reservation System  </a:t>
            </a:r>
            <a:r>
              <a:rPr lang="en-US" dirty="0">
                <a:solidFill>
                  <a:schemeClr val="tx2"/>
                </a:solidFill>
                <a:ea typeface="Open Sans"/>
                <a:sym typeface="Open Sans"/>
              </a:rPr>
              <a:t>//  Example</a:t>
            </a:r>
            <a:endParaRPr lang="en" dirty="0">
              <a:solidFill>
                <a:schemeClr val="tx2"/>
              </a:solidFill>
              <a:ea typeface="Open Sans"/>
              <a:sym typeface="Open Sans"/>
            </a:endParaRPr>
          </a:p>
        </p:txBody>
      </p:sp>
      <p:cxnSp>
        <p:nvCxnSpPr>
          <p:cNvPr id="3" name="Straight Connector 2"/>
          <p:cNvCxnSpPr/>
          <p:nvPr/>
        </p:nvCxnSpPr>
        <p:spPr>
          <a:xfrm>
            <a:off x="0" y="689973"/>
            <a:ext cx="9201241"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2" name="Picture 1" descr="c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151" y="789281"/>
            <a:ext cx="1275582" cy="1216128"/>
          </a:xfrm>
          <a:prstGeom prst="rect">
            <a:avLst/>
          </a:prstGeom>
        </p:spPr>
      </p:pic>
      <p:pic>
        <p:nvPicPr>
          <p:cNvPr id="4" name="Picture 3" descr="chicago-lin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5755" y="1276675"/>
            <a:ext cx="4548245" cy="3086128"/>
          </a:xfrm>
          <a:prstGeom prst="rect">
            <a:avLst/>
          </a:prstGeom>
        </p:spPr>
      </p:pic>
      <p:sp>
        <p:nvSpPr>
          <p:cNvPr id="7" name="TextBox 6"/>
          <p:cNvSpPr txBox="1"/>
          <p:nvPr/>
        </p:nvSpPr>
        <p:spPr>
          <a:xfrm>
            <a:off x="1544733" y="4276275"/>
            <a:ext cx="805145" cy="246221"/>
          </a:xfrm>
          <a:prstGeom prst="rect">
            <a:avLst/>
          </a:prstGeom>
          <a:noFill/>
        </p:spPr>
        <p:txBody>
          <a:bodyPr wrap="square" rtlCol="0">
            <a:spAutoFit/>
          </a:bodyPr>
          <a:lstStyle/>
          <a:p>
            <a:pPr algn="ctr"/>
            <a:r>
              <a:rPr lang="en-US" sz="1000" b="1" dirty="0">
                <a:solidFill>
                  <a:schemeClr val="tx2"/>
                </a:solidFill>
                <a:hlinkClick r:id="rId5"/>
              </a:rPr>
              <a:t>View Site</a:t>
            </a:r>
            <a:endParaRPr lang="en-US" sz="1000" b="1" dirty="0">
              <a:solidFill>
                <a:schemeClr val="tx2"/>
              </a:solidFill>
            </a:endParaRPr>
          </a:p>
        </p:txBody>
      </p:sp>
    </p:spTree>
    <p:extLst>
      <p:ext uri="{BB962C8B-B14F-4D97-AF65-F5344CB8AC3E}">
        <p14:creationId xmlns:p14="http://schemas.microsoft.com/office/powerpoint/2010/main" val="138026400"/>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p:nvPr/>
        </p:nvSpPr>
        <p:spPr>
          <a:xfrm rot="10800000" flipH="1">
            <a:off x="0" y="-125"/>
            <a:ext cx="4576800" cy="5150100"/>
          </a:xfrm>
          <a:prstGeom prst="rect">
            <a:avLst/>
          </a:prstGeom>
          <a:solidFill>
            <a:srgbClr val="00ADEF"/>
          </a:solidFill>
          <a:ln>
            <a:noFill/>
          </a:ln>
        </p:spPr>
        <p:txBody>
          <a:bodyPr lIns="91425" tIns="91425" rIns="91425" bIns="91425" anchor="ctr" anchorCtr="0">
            <a:noAutofit/>
          </a:bodyPr>
          <a:lstStyle/>
          <a:p>
            <a:pPr lvl="0">
              <a:spcBef>
                <a:spcPts val="0"/>
              </a:spcBef>
              <a:buNone/>
            </a:pPr>
            <a:endParaRPr/>
          </a:p>
        </p:txBody>
      </p:sp>
      <p:sp>
        <p:nvSpPr>
          <p:cNvPr id="47" name="Shape 47"/>
          <p:cNvSpPr txBox="1">
            <a:spLocks noGrp="1"/>
          </p:cNvSpPr>
          <p:nvPr>
            <p:ph type="title"/>
          </p:nvPr>
        </p:nvSpPr>
        <p:spPr>
          <a:xfrm>
            <a:off x="139275" y="771798"/>
            <a:ext cx="4249800" cy="1203900"/>
          </a:xfrm>
          <a:prstGeom prst="rect">
            <a:avLst/>
          </a:prstGeom>
        </p:spPr>
        <p:txBody>
          <a:bodyPr lIns="91425" tIns="91425" rIns="91425" bIns="91425" anchor="b" anchorCtr="0">
            <a:noAutofit/>
          </a:bodyPr>
          <a:lstStyle/>
          <a:p>
            <a:pPr lvl="0"/>
            <a:r>
              <a:rPr lang="en-US" dirty="0">
                <a:solidFill>
                  <a:srgbClr val="FFFFFF"/>
                </a:solidFill>
                <a:latin typeface="Arial"/>
                <a:cs typeface="Arial"/>
              </a:rPr>
              <a:t>CMS - Content Management System</a:t>
            </a:r>
          </a:p>
        </p:txBody>
      </p:sp>
      <p:sp>
        <p:nvSpPr>
          <p:cNvPr id="48" name="Shape 48"/>
          <p:cNvSpPr txBox="1">
            <a:spLocks noGrp="1"/>
          </p:cNvSpPr>
          <p:nvPr>
            <p:ph type="body" idx="1"/>
          </p:nvPr>
        </p:nvSpPr>
        <p:spPr>
          <a:xfrm>
            <a:off x="139275" y="1967199"/>
            <a:ext cx="4280700" cy="2299799"/>
          </a:xfrm>
          <a:prstGeom prst="rect">
            <a:avLst/>
          </a:prstGeom>
        </p:spPr>
        <p:txBody>
          <a:bodyPr lIns="91425" tIns="91425" rIns="91425" bIns="91425" anchor="t" anchorCtr="0">
            <a:noAutofit/>
          </a:bodyPr>
          <a:lstStyle/>
          <a:p>
            <a:pPr lvl="0">
              <a:buClr>
                <a:schemeClr val="dk1"/>
              </a:buClr>
              <a:buSzPct val="61111"/>
            </a:pPr>
            <a:r>
              <a:rPr lang="en" sz="1800" dirty="0">
                <a:solidFill>
                  <a:srgbClr val="F3F3F3"/>
                </a:solidFill>
                <a:latin typeface="Arial"/>
                <a:cs typeface="Arial"/>
              </a:rPr>
              <a:t>Easily add, update, and manage the content on your website.</a:t>
            </a:r>
            <a:r>
              <a:rPr lang="en-US" sz="1800" dirty="0">
                <a:solidFill>
                  <a:srgbClr val="F3F3F3"/>
                </a:solidFill>
                <a:latin typeface="Arial"/>
                <a:cs typeface="Arial"/>
              </a:rPr>
              <a:t> Optimize your website for all devices. API opens your content to other applications/outlets.</a:t>
            </a:r>
            <a:endParaRPr lang="en" sz="1800" dirty="0">
              <a:solidFill>
                <a:srgbClr val="F3F3F3"/>
              </a:solidFill>
              <a:latin typeface="Arial"/>
              <a:cs typeface="Arial"/>
            </a:endParaRPr>
          </a:p>
        </p:txBody>
      </p:sp>
      <p:sp>
        <p:nvSpPr>
          <p:cNvPr id="49" name="Shape 49"/>
          <p:cNvSpPr txBox="1"/>
          <p:nvPr/>
        </p:nvSpPr>
        <p:spPr>
          <a:xfrm>
            <a:off x="4875949" y="779475"/>
            <a:ext cx="4280700" cy="1991400"/>
          </a:xfrm>
          <a:prstGeom prst="rect">
            <a:avLst/>
          </a:prstGeom>
          <a:noFill/>
          <a:ln>
            <a:noFill/>
          </a:ln>
        </p:spPr>
        <p:txBody>
          <a:bodyPr lIns="91425" tIns="91425" rIns="91425" bIns="91425" anchor="t" anchorCtr="0">
            <a:noAutofit/>
          </a:bodyPr>
          <a:lstStyle/>
          <a:p>
            <a:pPr lvl="0" rtl="0">
              <a:lnSpc>
                <a:spcPct val="150000"/>
              </a:lnSpc>
              <a:spcBef>
                <a:spcPts val="0"/>
              </a:spcBef>
              <a:buNone/>
            </a:pPr>
            <a:endParaRPr lang="en-US" sz="1600" b="1" dirty="0" smtClean="0">
              <a:solidFill>
                <a:srgbClr val="00ADEF"/>
              </a:solidFill>
              <a:ea typeface="Open Sans"/>
              <a:sym typeface="Open Sans"/>
            </a:endParaRPr>
          </a:p>
          <a:p>
            <a:pPr lvl="0" rtl="0">
              <a:lnSpc>
                <a:spcPct val="150000"/>
              </a:lnSpc>
              <a:spcBef>
                <a:spcPts val="0"/>
              </a:spcBef>
              <a:buNone/>
            </a:pPr>
            <a:r>
              <a:rPr lang="en" sz="2000" b="1" dirty="0" smtClean="0">
                <a:solidFill>
                  <a:srgbClr val="00ADEF"/>
                </a:solidFill>
                <a:ea typeface="Open Sans"/>
                <a:sym typeface="Open Sans"/>
              </a:rPr>
              <a:t>Core Features</a:t>
            </a:r>
            <a:endParaRPr lang="en-US" sz="2000" b="1" dirty="0" smtClean="0">
              <a:solidFill>
                <a:srgbClr val="00ADEF"/>
              </a:solidFill>
              <a:ea typeface="Open Sans"/>
              <a:sym typeface="Open Sans"/>
            </a:endParaRPr>
          </a:p>
          <a:p>
            <a:pPr lvl="0" rtl="0">
              <a:lnSpc>
                <a:spcPct val="150000"/>
              </a:lnSpc>
              <a:spcBef>
                <a:spcPts val="0"/>
              </a:spcBef>
              <a:buNone/>
            </a:pPr>
            <a:endParaRPr lang="en" sz="1600" b="1" dirty="0">
              <a:solidFill>
                <a:srgbClr val="00ADEF"/>
              </a:solidFill>
              <a:ea typeface="Open Sans"/>
              <a:sym typeface="Open Sans"/>
            </a:endParaRPr>
          </a:p>
          <a:p>
            <a:pPr marL="285750" lvl="0" indent="-285750">
              <a:lnSpc>
                <a:spcPct val="125000"/>
              </a:lnSpc>
              <a:buFont typeface="Arial"/>
              <a:buChar char="•"/>
            </a:pPr>
            <a:r>
              <a:rPr lang="en" sz="1600" dirty="0">
                <a:solidFill>
                  <a:srgbClr val="5E5E5E"/>
                </a:solidFill>
                <a:ea typeface="Open Sans"/>
                <a:sym typeface="Open Sans"/>
              </a:rPr>
              <a:t>3-5 page templates</a:t>
            </a:r>
          </a:p>
          <a:p>
            <a:pPr marL="285750" lvl="0" indent="-285750">
              <a:lnSpc>
                <a:spcPct val="125000"/>
              </a:lnSpc>
              <a:buFont typeface="Arial"/>
              <a:buChar char="•"/>
            </a:pPr>
            <a:r>
              <a:rPr lang="en" sz="1600" dirty="0">
                <a:solidFill>
                  <a:srgbClr val="5E5E5E"/>
                </a:solidFill>
                <a:ea typeface="Open Sans"/>
                <a:sym typeface="Open Sans"/>
              </a:rPr>
              <a:t>Admin backend</a:t>
            </a:r>
          </a:p>
          <a:p>
            <a:pPr marL="285750" lvl="0" indent="-285750">
              <a:lnSpc>
                <a:spcPct val="125000"/>
              </a:lnSpc>
              <a:buFont typeface="Arial"/>
              <a:buChar char="•"/>
            </a:pPr>
            <a:r>
              <a:rPr lang="en" sz="1600" dirty="0">
                <a:solidFill>
                  <a:srgbClr val="5E5E5E"/>
                </a:solidFill>
                <a:ea typeface="Open Sans"/>
                <a:sym typeface="Open Sans"/>
              </a:rPr>
              <a:t>Multi-site support</a:t>
            </a:r>
          </a:p>
          <a:p>
            <a:pPr marL="285750" lvl="0" indent="-285750">
              <a:lnSpc>
                <a:spcPct val="125000"/>
              </a:lnSpc>
              <a:buFont typeface="Arial"/>
              <a:buChar char="•"/>
            </a:pPr>
            <a:r>
              <a:rPr lang="en" sz="1600" dirty="0">
                <a:solidFill>
                  <a:srgbClr val="5E5E5E"/>
                </a:solidFill>
                <a:ea typeface="Open Sans"/>
                <a:sym typeface="Open Sans"/>
              </a:rPr>
              <a:t>Responsive design</a:t>
            </a:r>
          </a:p>
          <a:p>
            <a:pPr marL="285750" lvl="0" indent="-285750">
              <a:lnSpc>
                <a:spcPct val="125000"/>
              </a:lnSpc>
              <a:buFont typeface="Arial"/>
              <a:buChar char="•"/>
            </a:pPr>
            <a:r>
              <a:rPr lang="en" sz="1600" dirty="0">
                <a:solidFill>
                  <a:srgbClr val="5E5E5E"/>
                </a:solidFill>
                <a:ea typeface="Open Sans"/>
                <a:sym typeface="Open Sans"/>
              </a:rPr>
              <a:t>SEO</a:t>
            </a:r>
          </a:p>
        </p:txBody>
      </p:sp>
      <p:pic>
        <p:nvPicPr>
          <p:cNvPr id="56" name="Shape 56"/>
          <p:cNvPicPr preferRelativeResize="0"/>
          <p:nvPr/>
        </p:nvPicPr>
        <p:blipFill>
          <a:blip r:embed="rId3">
            <a:alphaModFix/>
          </a:blip>
          <a:stretch>
            <a:fillRect/>
          </a:stretch>
        </p:blipFill>
        <p:spPr>
          <a:xfrm>
            <a:off x="177250" y="4764100"/>
            <a:ext cx="1122075" cy="216924"/>
          </a:xfrm>
          <a:prstGeom prst="rect">
            <a:avLst/>
          </a:prstGeom>
          <a:noFill/>
          <a:ln>
            <a:noFill/>
          </a:ln>
        </p:spPr>
      </p:pic>
    </p:spTree>
    <p:extLst>
      <p:ext uri="{BB962C8B-B14F-4D97-AF65-F5344CB8AC3E}">
        <p14:creationId xmlns:p14="http://schemas.microsoft.com/office/powerpoint/2010/main" val="4101069845"/>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Shape 62"/>
          <p:cNvSpPr txBox="1">
            <a:spLocks noGrp="1"/>
          </p:cNvSpPr>
          <p:nvPr>
            <p:ph type="body" idx="1"/>
          </p:nvPr>
        </p:nvSpPr>
        <p:spPr>
          <a:xfrm>
            <a:off x="139275" y="2063004"/>
            <a:ext cx="4280700" cy="2299799"/>
          </a:xfrm>
          <a:prstGeom prst="rect">
            <a:avLst/>
          </a:prstGeom>
        </p:spPr>
        <p:txBody>
          <a:bodyPr lIns="91425" tIns="91425" rIns="91425" bIns="91425" anchor="t" anchorCtr="0">
            <a:noAutofit/>
          </a:bodyPr>
          <a:lstStyle/>
          <a:p>
            <a:pPr lvl="0">
              <a:buClr>
                <a:schemeClr val="dk1"/>
              </a:buClr>
              <a:buSzPct val="68750"/>
            </a:pPr>
            <a:r>
              <a:rPr lang="en" sz="1500" dirty="0">
                <a:latin typeface="Arial"/>
                <a:cs typeface="Arial"/>
              </a:rPr>
              <a:t>Prevent Blindness</a:t>
            </a:r>
            <a:r>
              <a:rPr lang="en-US" sz="1500" dirty="0">
                <a:latin typeface="Arial"/>
                <a:cs typeface="Arial"/>
              </a:rPr>
              <a:t> is a national non profit that is the place to find information about eye diseases. With chapters in almost every state, Prevent Blindness needed a content management system that would allow them to manage content on a national and statewide level. We worked with them to design an application that helps them continue their presence as the leader in eye disease prevention.</a:t>
            </a:r>
            <a:endParaRPr lang="en" sz="1500" dirty="0">
              <a:latin typeface="Arial"/>
              <a:cs typeface="Arial"/>
            </a:endParaRPr>
          </a:p>
        </p:txBody>
      </p:sp>
      <p:sp>
        <p:nvSpPr>
          <p:cNvPr id="6" name="Shape 64"/>
          <p:cNvSpPr txBox="1"/>
          <p:nvPr/>
        </p:nvSpPr>
        <p:spPr>
          <a:xfrm>
            <a:off x="169825" y="147836"/>
            <a:ext cx="4690286" cy="310110"/>
          </a:xfrm>
          <a:prstGeom prst="rect">
            <a:avLst/>
          </a:prstGeom>
          <a:noFill/>
          <a:ln>
            <a:noFill/>
          </a:ln>
        </p:spPr>
        <p:txBody>
          <a:bodyPr lIns="91425" tIns="91425" rIns="91425" bIns="91425" anchor="ctr" anchorCtr="0">
            <a:noAutofit/>
          </a:bodyPr>
          <a:lstStyle/>
          <a:p>
            <a:pPr lvl="0">
              <a:lnSpc>
                <a:spcPct val="150000"/>
              </a:lnSpc>
            </a:pPr>
            <a:r>
              <a:rPr lang="en-US" b="1" dirty="0">
                <a:solidFill>
                  <a:srgbClr val="16ADEE"/>
                </a:solidFill>
                <a:ea typeface="Open Sans"/>
                <a:sym typeface="Open Sans"/>
              </a:rPr>
              <a:t>CMS - Content Management System  </a:t>
            </a:r>
            <a:r>
              <a:rPr lang="en-US" dirty="0">
                <a:solidFill>
                  <a:schemeClr val="tx2"/>
                </a:solidFill>
                <a:ea typeface="Open Sans"/>
                <a:sym typeface="Open Sans"/>
              </a:rPr>
              <a:t>//  Example</a:t>
            </a:r>
            <a:endParaRPr lang="en" dirty="0">
              <a:solidFill>
                <a:schemeClr val="tx2"/>
              </a:solidFill>
              <a:ea typeface="Open Sans"/>
              <a:sym typeface="Open Sans"/>
            </a:endParaRPr>
          </a:p>
        </p:txBody>
      </p:sp>
      <p:cxnSp>
        <p:nvCxnSpPr>
          <p:cNvPr id="3" name="Straight Connector 2"/>
          <p:cNvCxnSpPr/>
          <p:nvPr/>
        </p:nvCxnSpPr>
        <p:spPr>
          <a:xfrm>
            <a:off x="0" y="689973"/>
            <a:ext cx="9201241"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2" name="Picture 1" descr="pb-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126" y="1088267"/>
            <a:ext cx="1934707" cy="735189"/>
          </a:xfrm>
          <a:prstGeom prst="rect">
            <a:avLst/>
          </a:prstGeom>
        </p:spPr>
      </p:pic>
      <p:pic>
        <p:nvPicPr>
          <p:cNvPr id="4" name="Picture 3" descr="prevent-blindnes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8508" y="1454961"/>
            <a:ext cx="4285492" cy="2907842"/>
          </a:xfrm>
          <a:prstGeom prst="rect">
            <a:avLst/>
          </a:prstGeom>
        </p:spPr>
      </p:pic>
      <p:sp>
        <p:nvSpPr>
          <p:cNvPr id="7" name="TextBox 6"/>
          <p:cNvSpPr txBox="1"/>
          <p:nvPr/>
        </p:nvSpPr>
        <p:spPr>
          <a:xfrm>
            <a:off x="1468108" y="4526189"/>
            <a:ext cx="1046480" cy="246221"/>
          </a:xfrm>
          <a:prstGeom prst="rect">
            <a:avLst/>
          </a:prstGeom>
          <a:noFill/>
        </p:spPr>
        <p:txBody>
          <a:bodyPr wrap="square" rtlCol="0">
            <a:spAutoFit/>
          </a:bodyPr>
          <a:lstStyle/>
          <a:p>
            <a:pPr algn="ctr"/>
            <a:r>
              <a:rPr lang="en-US" sz="1000" b="1" dirty="0">
                <a:solidFill>
                  <a:schemeClr val="tx2"/>
                </a:solidFill>
                <a:hlinkClick r:id="rId5"/>
              </a:rPr>
              <a:t>View Site</a:t>
            </a:r>
            <a:endParaRPr lang="en-US" sz="1000" b="1" dirty="0">
              <a:solidFill>
                <a:schemeClr val="tx2"/>
              </a:solidFill>
            </a:endParaRPr>
          </a:p>
        </p:txBody>
      </p:sp>
    </p:spTree>
    <p:extLst>
      <p:ext uri="{BB962C8B-B14F-4D97-AF65-F5344CB8AC3E}">
        <p14:creationId xmlns:p14="http://schemas.microsoft.com/office/powerpoint/2010/main" val="138026400"/>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p:nvPr/>
        </p:nvSpPr>
        <p:spPr>
          <a:xfrm rot="10800000" flipH="1">
            <a:off x="0" y="-125"/>
            <a:ext cx="4576800" cy="5150100"/>
          </a:xfrm>
          <a:prstGeom prst="rect">
            <a:avLst/>
          </a:prstGeom>
          <a:solidFill>
            <a:srgbClr val="00ADEF"/>
          </a:solidFill>
          <a:ln>
            <a:noFill/>
          </a:ln>
        </p:spPr>
        <p:txBody>
          <a:bodyPr lIns="91425" tIns="91425" rIns="91425" bIns="91425" anchor="ctr" anchorCtr="0">
            <a:noAutofit/>
          </a:bodyPr>
          <a:lstStyle/>
          <a:p>
            <a:pPr lvl="0">
              <a:spcBef>
                <a:spcPts val="0"/>
              </a:spcBef>
              <a:buNone/>
            </a:pPr>
            <a:endParaRPr/>
          </a:p>
        </p:txBody>
      </p:sp>
      <p:sp>
        <p:nvSpPr>
          <p:cNvPr id="47" name="Shape 47"/>
          <p:cNvSpPr txBox="1">
            <a:spLocks noGrp="1"/>
          </p:cNvSpPr>
          <p:nvPr>
            <p:ph type="title"/>
          </p:nvPr>
        </p:nvSpPr>
        <p:spPr>
          <a:xfrm>
            <a:off x="139275" y="771798"/>
            <a:ext cx="4249800" cy="698299"/>
          </a:xfrm>
          <a:prstGeom prst="rect">
            <a:avLst/>
          </a:prstGeom>
        </p:spPr>
        <p:txBody>
          <a:bodyPr lIns="91425" tIns="91425" rIns="91425" bIns="91425" anchor="b" anchorCtr="0">
            <a:noAutofit/>
          </a:bodyPr>
          <a:lstStyle/>
          <a:p>
            <a:pPr lvl="0"/>
            <a:r>
              <a:rPr lang="en-US" dirty="0" smtClean="0">
                <a:solidFill>
                  <a:srgbClr val="FFFFFF"/>
                </a:solidFill>
                <a:latin typeface="Arial"/>
                <a:cs typeface="Arial"/>
              </a:rPr>
              <a:t>Consumer </a:t>
            </a:r>
            <a:r>
              <a:rPr lang="en-US" dirty="0" err="1" smtClean="0">
                <a:solidFill>
                  <a:srgbClr val="FFFFFF"/>
                </a:solidFill>
                <a:latin typeface="Arial"/>
                <a:cs typeface="Arial"/>
              </a:rPr>
              <a:t>IoT</a:t>
            </a:r>
            <a:endParaRPr lang="en-US" dirty="0">
              <a:solidFill>
                <a:srgbClr val="FFFFFF"/>
              </a:solidFill>
              <a:latin typeface="Arial"/>
              <a:cs typeface="Arial"/>
            </a:endParaRPr>
          </a:p>
        </p:txBody>
      </p:sp>
      <p:sp>
        <p:nvSpPr>
          <p:cNvPr id="48" name="Shape 48"/>
          <p:cNvSpPr txBox="1">
            <a:spLocks noGrp="1"/>
          </p:cNvSpPr>
          <p:nvPr>
            <p:ph type="body" idx="1"/>
          </p:nvPr>
        </p:nvSpPr>
        <p:spPr>
          <a:xfrm>
            <a:off x="148049" y="1784754"/>
            <a:ext cx="4280700" cy="2299799"/>
          </a:xfrm>
          <a:prstGeom prst="rect">
            <a:avLst/>
          </a:prstGeom>
        </p:spPr>
        <p:txBody>
          <a:bodyPr lIns="91425" tIns="91425" rIns="91425" bIns="91425" anchor="t" anchorCtr="0">
            <a:noAutofit/>
          </a:bodyPr>
          <a:lstStyle/>
          <a:p>
            <a:pPr lvl="0">
              <a:buClr>
                <a:schemeClr val="dk1"/>
              </a:buClr>
              <a:buSzPct val="61111"/>
            </a:pPr>
            <a:r>
              <a:rPr lang="en" sz="1800" dirty="0">
                <a:solidFill>
                  <a:srgbClr val="F3F3F3"/>
                </a:solidFill>
                <a:latin typeface="Arial"/>
                <a:cs typeface="Arial"/>
              </a:rPr>
              <a:t>Connect </a:t>
            </a:r>
            <a:r>
              <a:rPr lang="en-US" sz="1800" dirty="0" smtClean="0">
                <a:solidFill>
                  <a:srgbClr val="F3F3F3"/>
                </a:solidFill>
                <a:latin typeface="Arial"/>
                <a:cs typeface="Arial"/>
              </a:rPr>
              <a:t>consumer smart </a:t>
            </a:r>
            <a:r>
              <a:rPr lang="en" sz="1800" dirty="0" smtClean="0">
                <a:solidFill>
                  <a:srgbClr val="F3F3F3"/>
                </a:solidFill>
                <a:latin typeface="Arial"/>
                <a:cs typeface="Arial"/>
              </a:rPr>
              <a:t>device</a:t>
            </a:r>
            <a:r>
              <a:rPr lang="en-US" sz="1800" dirty="0" smtClean="0">
                <a:solidFill>
                  <a:srgbClr val="F3F3F3"/>
                </a:solidFill>
                <a:latin typeface="Arial"/>
                <a:cs typeface="Arial"/>
              </a:rPr>
              <a:t>s</a:t>
            </a:r>
            <a:r>
              <a:rPr lang="en" sz="1800" dirty="0" smtClean="0">
                <a:solidFill>
                  <a:srgbClr val="F3F3F3"/>
                </a:solidFill>
                <a:latin typeface="Arial"/>
                <a:cs typeface="Arial"/>
              </a:rPr>
              <a:t> </a:t>
            </a:r>
            <a:r>
              <a:rPr lang="en" sz="1800" dirty="0">
                <a:solidFill>
                  <a:srgbClr val="F3F3F3"/>
                </a:solidFill>
                <a:latin typeface="Arial"/>
                <a:cs typeface="Arial"/>
              </a:rPr>
              <a:t>to </a:t>
            </a:r>
            <a:r>
              <a:rPr lang="en-US" sz="1800" dirty="0" smtClean="0">
                <a:solidFill>
                  <a:srgbClr val="F3F3F3"/>
                </a:solidFill>
                <a:latin typeface="Arial"/>
                <a:cs typeface="Arial"/>
              </a:rPr>
              <a:t>a custom mobile app</a:t>
            </a:r>
            <a:r>
              <a:rPr lang="en" sz="1800" dirty="0" smtClean="0">
                <a:solidFill>
                  <a:srgbClr val="F3F3F3"/>
                </a:solidFill>
                <a:latin typeface="Arial"/>
                <a:cs typeface="Arial"/>
              </a:rPr>
              <a:t>. </a:t>
            </a:r>
            <a:r>
              <a:rPr lang="en-US" sz="1800" dirty="0" smtClean="0">
                <a:solidFill>
                  <a:srgbClr val="F3F3F3"/>
                </a:solidFill>
                <a:latin typeface="Arial"/>
                <a:cs typeface="Arial"/>
              </a:rPr>
              <a:t>The mobile experience connects to </a:t>
            </a:r>
            <a:r>
              <a:rPr lang="en-US" sz="1800" dirty="0">
                <a:solidFill>
                  <a:srgbClr val="F3F3F3"/>
                </a:solidFill>
                <a:latin typeface="Arial"/>
                <a:cs typeface="Arial"/>
              </a:rPr>
              <a:t>a</a:t>
            </a:r>
            <a:r>
              <a:rPr lang="en" sz="1800" dirty="0" smtClean="0">
                <a:solidFill>
                  <a:srgbClr val="F3F3F3"/>
                </a:solidFill>
                <a:latin typeface="Arial"/>
                <a:cs typeface="Arial"/>
              </a:rPr>
              <a:t> </a:t>
            </a:r>
            <a:r>
              <a:rPr lang="en-US" sz="1800" dirty="0" smtClean="0">
                <a:solidFill>
                  <a:srgbClr val="F3F3F3"/>
                </a:solidFill>
                <a:latin typeface="Arial"/>
                <a:cs typeface="Arial"/>
              </a:rPr>
              <a:t>web application via a custom API. We feed data to Salesforce to </a:t>
            </a:r>
            <a:r>
              <a:rPr lang="en" sz="1800" dirty="0" smtClean="0">
                <a:solidFill>
                  <a:srgbClr val="F3F3F3"/>
                </a:solidFill>
                <a:latin typeface="Arial"/>
                <a:cs typeface="Arial"/>
              </a:rPr>
              <a:t>give </a:t>
            </a:r>
            <a:r>
              <a:rPr lang="en" sz="1800" dirty="0">
                <a:solidFill>
                  <a:srgbClr val="F3F3F3"/>
                </a:solidFill>
                <a:latin typeface="Arial"/>
                <a:cs typeface="Arial"/>
              </a:rPr>
              <a:t>you the power </a:t>
            </a:r>
            <a:r>
              <a:rPr lang="en" sz="1800" dirty="0" smtClean="0">
                <a:solidFill>
                  <a:srgbClr val="F3F3F3"/>
                </a:solidFill>
                <a:latin typeface="Arial"/>
                <a:cs typeface="Arial"/>
              </a:rPr>
              <a:t>to</a:t>
            </a:r>
            <a:r>
              <a:rPr lang="en-US" sz="1800" dirty="0" smtClean="0">
                <a:solidFill>
                  <a:srgbClr val="F3F3F3"/>
                </a:solidFill>
                <a:latin typeface="Arial"/>
                <a:cs typeface="Arial"/>
              </a:rPr>
              <a:t> know your customers. With this power you can show them a better experience, manage your business, and increase sales.</a:t>
            </a:r>
          </a:p>
        </p:txBody>
      </p:sp>
      <p:sp>
        <p:nvSpPr>
          <p:cNvPr id="49" name="Shape 49"/>
          <p:cNvSpPr txBox="1"/>
          <p:nvPr/>
        </p:nvSpPr>
        <p:spPr>
          <a:xfrm>
            <a:off x="4875949" y="779474"/>
            <a:ext cx="4280700" cy="3487523"/>
          </a:xfrm>
          <a:prstGeom prst="rect">
            <a:avLst/>
          </a:prstGeom>
          <a:noFill/>
          <a:ln>
            <a:noFill/>
          </a:ln>
        </p:spPr>
        <p:txBody>
          <a:bodyPr lIns="91425" tIns="91425" rIns="91425" bIns="91425" anchor="t" anchorCtr="0">
            <a:noAutofit/>
          </a:bodyPr>
          <a:lstStyle/>
          <a:p>
            <a:pPr lvl="0" rtl="0">
              <a:lnSpc>
                <a:spcPct val="150000"/>
              </a:lnSpc>
              <a:spcBef>
                <a:spcPts val="0"/>
              </a:spcBef>
              <a:buNone/>
            </a:pPr>
            <a:endParaRPr lang="en-US" sz="1600" b="1" dirty="0" smtClean="0">
              <a:solidFill>
                <a:srgbClr val="00ADEF"/>
              </a:solidFill>
              <a:ea typeface="Open Sans"/>
              <a:sym typeface="Open Sans"/>
            </a:endParaRPr>
          </a:p>
          <a:p>
            <a:pPr lvl="0" rtl="0">
              <a:lnSpc>
                <a:spcPct val="150000"/>
              </a:lnSpc>
              <a:spcBef>
                <a:spcPts val="0"/>
              </a:spcBef>
              <a:buNone/>
            </a:pPr>
            <a:r>
              <a:rPr lang="en" sz="2000" b="1" dirty="0" smtClean="0">
                <a:solidFill>
                  <a:srgbClr val="00ADEF"/>
                </a:solidFill>
                <a:ea typeface="Open Sans"/>
                <a:sym typeface="Open Sans"/>
              </a:rPr>
              <a:t>Core Features</a:t>
            </a:r>
            <a:endParaRPr lang="en-US" sz="2000" b="1" dirty="0" smtClean="0">
              <a:solidFill>
                <a:srgbClr val="00ADEF"/>
              </a:solidFill>
              <a:ea typeface="Open Sans"/>
              <a:sym typeface="Open Sans"/>
            </a:endParaRPr>
          </a:p>
          <a:p>
            <a:pPr lvl="0" rtl="0">
              <a:lnSpc>
                <a:spcPct val="150000"/>
              </a:lnSpc>
              <a:spcBef>
                <a:spcPts val="0"/>
              </a:spcBef>
              <a:buNone/>
            </a:pPr>
            <a:endParaRPr lang="en" sz="1600" b="1" dirty="0">
              <a:solidFill>
                <a:srgbClr val="00ADEF"/>
              </a:solidFill>
              <a:ea typeface="Open Sans"/>
              <a:sym typeface="Open Sans"/>
            </a:endParaRPr>
          </a:p>
          <a:p>
            <a:pPr marL="285750" lvl="0" indent="-285750">
              <a:lnSpc>
                <a:spcPct val="125000"/>
              </a:lnSpc>
              <a:buFont typeface="Arial"/>
              <a:buChar char="•"/>
            </a:pPr>
            <a:r>
              <a:rPr lang="en" sz="1600" dirty="0">
                <a:solidFill>
                  <a:srgbClr val="5E5E5E"/>
                </a:solidFill>
                <a:ea typeface="Open Sans"/>
                <a:sym typeface="Open Sans"/>
              </a:rPr>
              <a:t>Integration with device</a:t>
            </a:r>
          </a:p>
          <a:p>
            <a:pPr marL="285750" lvl="0" indent="-285750">
              <a:lnSpc>
                <a:spcPct val="125000"/>
              </a:lnSpc>
              <a:buFont typeface="Arial"/>
              <a:buChar char="•"/>
            </a:pPr>
            <a:r>
              <a:rPr lang="en-US" sz="1600" dirty="0" smtClean="0">
                <a:solidFill>
                  <a:srgbClr val="5E5E5E"/>
                </a:solidFill>
                <a:ea typeface="Open Sans"/>
                <a:sym typeface="Open Sans"/>
              </a:rPr>
              <a:t>Custom Mobile apps</a:t>
            </a:r>
            <a:endParaRPr lang="en" sz="1600" dirty="0">
              <a:solidFill>
                <a:srgbClr val="5E5E5E"/>
              </a:solidFill>
              <a:ea typeface="Open Sans"/>
              <a:sym typeface="Open Sans"/>
            </a:endParaRPr>
          </a:p>
          <a:p>
            <a:pPr marL="285750" lvl="0" indent="-285750">
              <a:lnSpc>
                <a:spcPct val="125000"/>
              </a:lnSpc>
              <a:buFont typeface="Arial"/>
              <a:buChar char="•"/>
            </a:pPr>
            <a:r>
              <a:rPr lang="en-US" sz="1600" dirty="0">
                <a:solidFill>
                  <a:srgbClr val="5E5E5E"/>
                </a:solidFill>
                <a:ea typeface="Open Sans"/>
                <a:sym typeface="Open Sans"/>
              </a:rPr>
              <a:t>Cloud based </a:t>
            </a:r>
            <a:r>
              <a:rPr lang="en" sz="1600" dirty="0">
                <a:solidFill>
                  <a:srgbClr val="5E5E5E"/>
                </a:solidFill>
                <a:ea typeface="Open Sans"/>
                <a:sym typeface="Open Sans"/>
              </a:rPr>
              <a:t>API</a:t>
            </a:r>
            <a:endParaRPr lang="en-US" sz="1600" dirty="0">
              <a:solidFill>
                <a:srgbClr val="5E5E5E"/>
              </a:solidFill>
              <a:ea typeface="Open Sans"/>
              <a:sym typeface="Open Sans"/>
            </a:endParaRPr>
          </a:p>
          <a:p>
            <a:pPr marL="285750" lvl="0" indent="-285750">
              <a:lnSpc>
                <a:spcPct val="125000"/>
              </a:lnSpc>
              <a:buFont typeface="Arial"/>
              <a:buChar char="•"/>
            </a:pPr>
            <a:r>
              <a:rPr lang="en-US" sz="1600" dirty="0">
                <a:solidFill>
                  <a:srgbClr val="5E5E5E"/>
                </a:solidFill>
                <a:ea typeface="Open Sans"/>
                <a:sym typeface="Open Sans"/>
              </a:rPr>
              <a:t>Cloud data and asset storage</a:t>
            </a:r>
          </a:p>
          <a:p>
            <a:pPr marL="285750" lvl="0" indent="-285750">
              <a:lnSpc>
                <a:spcPct val="125000"/>
              </a:lnSpc>
              <a:buFont typeface="Arial"/>
              <a:buChar char="•"/>
            </a:pPr>
            <a:r>
              <a:rPr lang="en-US" sz="1600" dirty="0" smtClean="0">
                <a:solidFill>
                  <a:srgbClr val="5E5E5E"/>
                </a:solidFill>
                <a:ea typeface="Open Sans"/>
                <a:sym typeface="Open Sans"/>
              </a:rPr>
              <a:t>Data integration to Salesforce (</a:t>
            </a:r>
            <a:r>
              <a:rPr lang="en-US" sz="1600" dirty="0" err="1" smtClean="0">
                <a:solidFill>
                  <a:srgbClr val="5E5E5E"/>
                </a:solidFill>
                <a:ea typeface="Open Sans"/>
                <a:sym typeface="Open Sans"/>
              </a:rPr>
              <a:t>Heroku</a:t>
            </a:r>
            <a:r>
              <a:rPr lang="en-US" sz="1600" dirty="0" smtClean="0">
                <a:solidFill>
                  <a:srgbClr val="5E5E5E"/>
                </a:solidFill>
                <a:ea typeface="Open Sans"/>
                <a:sym typeface="Open Sans"/>
              </a:rPr>
              <a:t> Connect)</a:t>
            </a:r>
            <a:endParaRPr lang="en" sz="1600" dirty="0">
              <a:solidFill>
                <a:srgbClr val="5E5E5E"/>
              </a:solidFill>
              <a:ea typeface="Open Sans"/>
              <a:sym typeface="Open Sans"/>
            </a:endParaRPr>
          </a:p>
        </p:txBody>
      </p:sp>
      <p:pic>
        <p:nvPicPr>
          <p:cNvPr id="56" name="Shape 56"/>
          <p:cNvPicPr preferRelativeResize="0"/>
          <p:nvPr/>
        </p:nvPicPr>
        <p:blipFill>
          <a:blip r:embed="rId3">
            <a:alphaModFix/>
          </a:blip>
          <a:stretch>
            <a:fillRect/>
          </a:stretch>
        </p:blipFill>
        <p:spPr>
          <a:xfrm>
            <a:off x="177250" y="4764100"/>
            <a:ext cx="1122075" cy="216924"/>
          </a:xfrm>
          <a:prstGeom prst="rect">
            <a:avLst/>
          </a:prstGeom>
          <a:noFill/>
          <a:ln>
            <a:noFill/>
          </a:ln>
        </p:spPr>
      </p:pic>
    </p:spTree>
    <p:extLst>
      <p:ext uri="{BB962C8B-B14F-4D97-AF65-F5344CB8AC3E}">
        <p14:creationId xmlns:p14="http://schemas.microsoft.com/office/powerpoint/2010/main" val="695428520"/>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Shape 62"/>
          <p:cNvSpPr txBox="1">
            <a:spLocks noGrp="1"/>
          </p:cNvSpPr>
          <p:nvPr>
            <p:ph type="body" idx="1"/>
          </p:nvPr>
        </p:nvSpPr>
        <p:spPr>
          <a:xfrm>
            <a:off x="139275" y="2063004"/>
            <a:ext cx="4280700" cy="2299799"/>
          </a:xfrm>
          <a:prstGeom prst="rect">
            <a:avLst/>
          </a:prstGeom>
        </p:spPr>
        <p:txBody>
          <a:bodyPr lIns="91425" tIns="91425" rIns="91425" bIns="91425" anchor="t" anchorCtr="0">
            <a:noAutofit/>
          </a:bodyPr>
          <a:lstStyle/>
          <a:p>
            <a:pPr lvl="0" rtl="0">
              <a:spcBef>
                <a:spcPts val="0"/>
              </a:spcBef>
              <a:buClr>
                <a:schemeClr val="dk1"/>
              </a:buClr>
              <a:buSzPct val="68750"/>
              <a:buFont typeface="Arial"/>
              <a:buNone/>
            </a:pPr>
            <a:r>
              <a:rPr lang="en-US" sz="1600" dirty="0" smtClean="0">
                <a:solidFill>
                  <a:srgbClr val="5E5E5E"/>
                </a:solidFill>
                <a:latin typeface="Arial"/>
                <a:cs typeface="Arial"/>
              </a:rPr>
              <a:t>Breadcrumb makes trackable technology for hunters. They have a </a:t>
            </a:r>
            <a:r>
              <a:rPr lang="en-US" sz="1600" dirty="0">
                <a:latin typeface="Arial"/>
                <a:cs typeface="Arial"/>
              </a:rPr>
              <a:t>L</a:t>
            </a:r>
            <a:r>
              <a:rPr lang="en-US" sz="1600" dirty="0" smtClean="0">
                <a:solidFill>
                  <a:srgbClr val="5E5E5E"/>
                </a:solidFill>
                <a:latin typeface="Arial"/>
                <a:cs typeface="Arial"/>
              </a:rPr>
              <a:t>ocation Marker to help hunters find a bag or tree stand and a Nock that goes in an arrow to find your arrows after you shoot. We built the mobile apps to connect to the devices and the web application that feeds customer data back to Salesforce.</a:t>
            </a:r>
          </a:p>
        </p:txBody>
      </p:sp>
      <p:sp>
        <p:nvSpPr>
          <p:cNvPr id="6" name="Shape 64"/>
          <p:cNvSpPr txBox="1"/>
          <p:nvPr/>
        </p:nvSpPr>
        <p:spPr>
          <a:xfrm>
            <a:off x="169825" y="147836"/>
            <a:ext cx="4690286" cy="310110"/>
          </a:xfrm>
          <a:prstGeom prst="rect">
            <a:avLst/>
          </a:prstGeom>
          <a:noFill/>
          <a:ln>
            <a:noFill/>
          </a:ln>
        </p:spPr>
        <p:txBody>
          <a:bodyPr lIns="91425" tIns="91425" rIns="91425" bIns="91425" anchor="ctr" anchorCtr="0">
            <a:noAutofit/>
          </a:bodyPr>
          <a:lstStyle/>
          <a:p>
            <a:pPr lvl="0">
              <a:lnSpc>
                <a:spcPct val="150000"/>
              </a:lnSpc>
            </a:pPr>
            <a:r>
              <a:rPr lang="en-US" b="1" dirty="0" smtClean="0">
                <a:solidFill>
                  <a:srgbClr val="16ADEE"/>
                </a:solidFill>
                <a:ea typeface="Open Sans"/>
                <a:sym typeface="Open Sans"/>
              </a:rPr>
              <a:t>Consumer </a:t>
            </a:r>
            <a:r>
              <a:rPr lang="en-US" b="1" dirty="0" err="1" smtClean="0">
                <a:solidFill>
                  <a:srgbClr val="16ADEE"/>
                </a:solidFill>
                <a:ea typeface="Open Sans"/>
                <a:sym typeface="Open Sans"/>
              </a:rPr>
              <a:t>IoT</a:t>
            </a:r>
            <a:r>
              <a:rPr lang="en-US" b="1" dirty="0" smtClean="0">
                <a:solidFill>
                  <a:srgbClr val="16ADEE"/>
                </a:solidFill>
                <a:ea typeface="Open Sans"/>
                <a:sym typeface="Open Sans"/>
              </a:rPr>
              <a:t>  </a:t>
            </a:r>
            <a:r>
              <a:rPr lang="en-US" dirty="0" smtClean="0">
                <a:solidFill>
                  <a:schemeClr val="tx2"/>
                </a:solidFill>
                <a:ea typeface="Open Sans"/>
                <a:sym typeface="Open Sans"/>
              </a:rPr>
              <a:t>//  </a:t>
            </a:r>
            <a:r>
              <a:rPr lang="en-US" dirty="0">
                <a:solidFill>
                  <a:schemeClr val="tx2"/>
                </a:solidFill>
                <a:ea typeface="Open Sans"/>
                <a:sym typeface="Open Sans"/>
              </a:rPr>
              <a:t>Example</a:t>
            </a:r>
            <a:endParaRPr lang="en" dirty="0">
              <a:solidFill>
                <a:schemeClr val="tx2"/>
              </a:solidFill>
              <a:ea typeface="Open Sans"/>
              <a:sym typeface="Open Sans"/>
            </a:endParaRPr>
          </a:p>
        </p:txBody>
      </p:sp>
      <p:cxnSp>
        <p:nvCxnSpPr>
          <p:cNvPr id="3" name="Straight Connector 2"/>
          <p:cNvCxnSpPr/>
          <p:nvPr/>
        </p:nvCxnSpPr>
        <p:spPr>
          <a:xfrm>
            <a:off x="0" y="689973"/>
            <a:ext cx="9201241"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551114" y="4380797"/>
            <a:ext cx="1046480" cy="246221"/>
          </a:xfrm>
          <a:prstGeom prst="rect">
            <a:avLst/>
          </a:prstGeom>
          <a:noFill/>
        </p:spPr>
        <p:txBody>
          <a:bodyPr wrap="square" rtlCol="0">
            <a:spAutoFit/>
          </a:bodyPr>
          <a:lstStyle/>
          <a:p>
            <a:pPr algn="ctr"/>
            <a:r>
              <a:rPr lang="en-US" sz="1000" b="1" dirty="0">
                <a:solidFill>
                  <a:schemeClr val="tx2"/>
                </a:solidFill>
                <a:hlinkClick r:id="rId3"/>
              </a:rPr>
              <a:t>View Site</a:t>
            </a:r>
            <a:endParaRPr lang="en-US" sz="1000" b="1" dirty="0">
              <a:solidFill>
                <a:schemeClr val="tx2"/>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74" y="1075549"/>
            <a:ext cx="2810933" cy="83894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5680" y="999579"/>
            <a:ext cx="4548454" cy="347680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6921" y="2043545"/>
            <a:ext cx="1875367" cy="3108421"/>
          </a:xfrm>
          <a:prstGeom prst="rect">
            <a:avLst/>
          </a:prstGeom>
        </p:spPr>
      </p:pic>
    </p:spTree>
    <p:extLst>
      <p:ext uri="{BB962C8B-B14F-4D97-AF65-F5344CB8AC3E}">
        <p14:creationId xmlns:p14="http://schemas.microsoft.com/office/powerpoint/2010/main" val="138026400"/>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124960"/>
            <a:ext cx="9144000" cy="10185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1544320"/>
          </a:xfrm>
          <a:prstGeom prst="rect">
            <a:avLst/>
          </a:prstGeom>
          <a:solidFill>
            <a:srgbClr val="16AD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6ADEE"/>
              </a:solidFill>
            </a:endParaRPr>
          </a:p>
        </p:txBody>
      </p:sp>
      <p:sp>
        <p:nvSpPr>
          <p:cNvPr id="2" name="Title 1"/>
          <p:cNvSpPr>
            <a:spLocks noGrp="1"/>
          </p:cNvSpPr>
          <p:nvPr>
            <p:ph type="title"/>
          </p:nvPr>
        </p:nvSpPr>
        <p:spPr>
          <a:xfrm>
            <a:off x="139274" y="171424"/>
            <a:ext cx="8862485" cy="734099"/>
          </a:xfrm>
        </p:spPr>
        <p:txBody>
          <a:bodyPr/>
          <a:lstStyle/>
          <a:p>
            <a:pPr algn="ctr"/>
            <a:r>
              <a:rPr lang="en-US" dirty="0">
                <a:solidFill>
                  <a:schemeClr val="bg1"/>
                </a:solidFill>
                <a:latin typeface="Arial"/>
                <a:cs typeface="Arial"/>
              </a:rPr>
              <a:t>Who is LaunchPad Lab?</a:t>
            </a:r>
          </a:p>
        </p:txBody>
      </p:sp>
      <p:sp>
        <p:nvSpPr>
          <p:cNvPr id="3" name="Text Placeholder 2"/>
          <p:cNvSpPr>
            <a:spLocks noGrp="1"/>
          </p:cNvSpPr>
          <p:nvPr>
            <p:ph type="body" idx="1"/>
          </p:nvPr>
        </p:nvSpPr>
        <p:spPr>
          <a:xfrm>
            <a:off x="444075" y="776811"/>
            <a:ext cx="8229600" cy="767510"/>
          </a:xfrm>
        </p:spPr>
        <p:txBody>
          <a:bodyPr/>
          <a:lstStyle/>
          <a:p>
            <a:pPr lvl="0" algn="ctr"/>
            <a:r>
              <a:rPr lang="en-US" sz="1400" dirty="0">
                <a:solidFill>
                  <a:srgbClr val="FFFFFF"/>
                </a:solidFill>
                <a:latin typeface="Arial"/>
                <a:cs typeface="Arial"/>
              </a:rPr>
              <a:t>Our mission is to build the very best web and mobile </a:t>
            </a:r>
          </a:p>
          <a:p>
            <a:pPr lvl="0" algn="ctr"/>
            <a:r>
              <a:rPr lang="en-US" sz="1400" dirty="0">
                <a:solidFill>
                  <a:srgbClr val="FFFFFF"/>
                </a:solidFill>
                <a:latin typeface="Arial"/>
                <a:cs typeface="Arial"/>
              </a:rPr>
              <a:t>applications to help grow businesses. </a:t>
            </a:r>
            <a:endParaRPr lang="en" sz="1400" dirty="0">
              <a:solidFill>
                <a:srgbClr val="FFFFFF"/>
              </a:solidFill>
              <a:latin typeface="Arial"/>
              <a:cs typeface="Arial"/>
            </a:endParaRPr>
          </a:p>
        </p:txBody>
      </p:sp>
      <p:sp>
        <p:nvSpPr>
          <p:cNvPr id="7" name="Shape 41"/>
          <p:cNvSpPr txBox="1"/>
          <p:nvPr/>
        </p:nvSpPr>
        <p:spPr>
          <a:xfrm>
            <a:off x="497373" y="2006405"/>
            <a:ext cx="3715841" cy="2789834"/>
          </a:xfrm>
          <a:prstGeom prst="rect">
            <a:avLst/>
          </a:prstGeom>
          <a:noFill/>
          <a:ln>
            <a:noFill/>
          </a:ln>
        </p:spPr>
        <p:txBody>
          <a:bodyPr lIns="91425" tIns="91425" rIns="91425" bIns="91425" anchor="ctr" anchorCtr="0">
            <a:noAutofit/>
          </a:bodyPr>
          <a:lstStyle/>
          <a:p>
            <a:pPr lvl="0" rtl="0">
              <a:spcBef>
                <a:spcPts val="0"/>
              </a:spcBef>
            </a:pPr>
            <a:r>
              <a:rPr lang="en-US" sz="2400" b="1" dirty="0">
                <a:solidFill>
                  <a:srgbClr val="16ADEE"/>
                </a:solidFill>
                <a:ea typeface="Open Sans"/>
                <a:sym typeface="Open Sans"/>
              </a:rPr>
              <a:t>About us</a:t>
            </a:r>
          </a:p>
          <a:p>
            <a:pPr lvl="0" rtl="0">
              <a:spcBef>
                <a:spcPts val="0"/>
              </a:spcBef>
            </a:pPr>
            <a:endParaRPr lang="en-US" sz="1600" dirty="0">
              <a:solidFill>
                <a:schemeClr val="tx2"/>
              </a:solidFill>
              <a:ea typeface="Open Sans"/>
              <a:sym typeface="Open Sans"/>
            </a:endParaRPr>
          </a:p>
          <a:p>
            <a:pPr lvl="0">
              <a:lnSpc>
                <a:spcPct val="120000"/>
              </a:lnSpc>
            </a:pPr>
            <a:r>
              <a:rPr lang="en-US" dirty="0">
                <a:solidFill>
                  <a:schemeClr val="bg2"/>
                </a:solidFill>
                <a:ea typeface="Open Sans"/>
                <a:sym typeface="Open Sans"/>
              </a:rPr>
              <a:t>A full service web and mobile team:</a:t>
            </a:r>
          </a:p>
          <a:p>
            <a:pPr lvl="0">
              <a:lnSpc>
                <a:spcPct val="120000"/>
              </a:lnSpc>
            </a:pPr>
            <a:endParaRPr lang="en-US" sz="800" dirty="0">
              <a:solidFill>
                <a:schemeClr val="bg2"/>
              </a:solidFill>
              <a:ea typeface="Open Sans"/>
              <a:sym typeface="Open Sans"/>
            </a:endParaRPr>
          </a:p>
          <a:p>
            <a:pPr marL="285750" lvl="0" indent="-285750">
              <a:lnSpc>
                <a:spcPct val="120000"/>
              </a:lnSpc>
              <a:buFont typeface="Arial"/>
              <a:buChar char="•"/>
            </a:pPr>
            <a:r>
              <a:rPr lang="en-US" dirty="0">
                <a:solidFill>
                  <a:schemeClr val="bg2"/>
                </a:solidFill>
                <a:ea typeface="Open Sans"/>
                <a:sym typeface="Open Sans"/>
              </a:rPr>
              <a:t>Never compromise on quality</a:t>
            </a:r>
          </a:p>
          <a:p>
            <a:pPr marL="285750" lvl="0" indent="-285750">
              <a:lnSpc>
                <a:spcPct val="120000"/>
              </a:lnSpc>
              <a:buFont typeface="Arial"/>
              <a:buChar char="•"/>
            </a:pPr>
            <a:r>
              <a:rPr lang="en-US" dirty="0">
                <a:solidFill>
                  <a:schemeClr val="bg2"/>
                </a:solidFill>
                <a:ea typeface="Open Sans"/>
                <a:sym typeface="Open Sans"/>
              </a:rPr>
              <a:t>Deliver value fast</a:t>
            </a:r>
          </a:p>
          <a:p>
            <a:pPr marL="285750" lvl="0" indent="-285750">
              <a:lnSpc>
                <a:spcPct val="120000"/>
              </a:lnSpc>
              <a:buFont typeface="Arial"/>
              <a:buChar char="•"/>
            </a:pPr>
            <a:r>
              <a:rPr lang="en-US" dirty="0">
                <a:solidFill>
                  <a:schemeClr val="bg2"/>
                </a:solidFill>
                <a:ea typeface="Open Sans"/>
                <a:sym typeface="Open Sans"/>
              </a:rPr>
              <a:t>Constant client collaboration</a:t>
            </a:r>
            <a:endParaRPr lang="en-US" b="1" dirty="0">
              <a:solidFill>
                <a:srgbClr val="16ADEE"/>
              </a:solidFill>
              <a:ea typeface="Open Sans"/>
              <a:sym typeface="Open Sans"/>
            </a:endParaRPr>
          </a:p>
          <a:p>
            <a:endParaRPr lang="en-US" sz="1800" b="1" dirty="0">
              <a:solidFill>
                <a:srgbClr val="16ADEE"/>
              </a:solidFill>
              <a:ea typeface="Open Sans"/>
              <a:sym typeface="Open Sans"/>
            </a:endParaRPr>
          </a:p>
          <a:p>
            <a:endParaRPr lang="en-US" sz="1800" b="1" dirty="0">
              <a:solidFill>
                <a:srgbClr val="16ADEE"/>
              </a:solidFill>
              <a:ea typeface="Open Sans"/>
              <a:sym typeface="Open Sans"/>
            </a:endParaRPr>
          </a:p>
          <a:p>
            <a:endParaRPr lang="en-US" sz="1800" b="1" dirty="0">
              <a:solidFill>
                <a:srgbClr val="16ADEE"/>
              </a:solidFill>
              <a:ea typeface="Open Sans"/>
              <a:sym typeface="Open Sans"/>
            </a:endParaRPr>
          </a:p>
        </p:txBody>
      </p:sp>
      <p:sp>
        <p:nvSpPr>
          <p:cNvPr id="8" name="Shape 41"/>
          <p:cNvSpPr txBox="1"/>
          <p:nvPr/>
        </p:nvSpPr>
        <p:spPr>
          <a:xfrm>
            <a:off x="5268659" y="2542120"/>
            <a:ext cx="4562141" cy="2447922"/>
          </a:xfrm>
          <a:prstGeom prst="rect">
            <a:avLst/>
          </a:prstGeom>
          <a:noFill/>
          <a:ln>
            <a:noFill/>
          </a:ln>
        </p:spPr>
        <p:txBody>
          <a:bodyPr lIns="91425" tIns="91425" rIns="91425" bIns="91425" anchor="ctr" anchorCtr="0">
            <a:noAutofit/>
          </a:bodyPr>
          <a:lstStyle/>
          <a:p>
            <a:pPr lvl="0" rtl="0">
              <a:spcBef>
                <a:spcPts val="0"/>
              </a:spcBef>
            </a:pPr>
            <a:r>
              <a:rPr lang="en-US" sz="2400" b="1" dirty="0">
                <a:solidFill>
                  <a:srgbClr val="16ADEE"/>
                </a:solidFill>
                <a:ea typeface="Open Sans"/>
                <a:sym typeface="Open Sans"/>
              </a:rPr>
              <a:t>Our Expertise</a:t>
            </a:r>
          </a:p>
          <a:p>
            <a:pPr lvl="0" algn="ctr" rtl="0">
              <a:spcBef>
                <a:spcPts val="0"/>
              </a:spcBef>
            </a:pPr>
            <a:endParaRPr lang="en-US" sz="1200" b="1" dirty="0">
              <a:solidFill>
                <a:srgbClr val="16ADEE"/>
              </a:solidFill>
              <a:ea typeface="Open Sans"/>
              <a:sym typeface="Open Sans"/>
            </a:endParaRPr>
          </a:p>
          <a:p>
            <a:pPr marL="285750" lvl="0" indent="-285750" rtl="0">
              <a:lnSpc>
                <a:spcPct val="140000"/>
              </a:lnSpc>
              <a:spcBef>
                <a:spcPts val="0"/>
              </a:spcBef>
              <a:buFont typeface="Arial"/>
              <a:buChar char="•"/>
            </a:pPr>
            <a:r>
              <a:rPr lang="en-US" dirty="0">
                <a:solidFill>
                  <a:srgbClr val="666666"/>
                </a:solidFill>
                <a:ea typeface="Open Sans"/>
                <a:sym typeface="Open Sans"/>
              </a:rPr>
              <a:t>User </a:t>
            </a:r>
            <a:r>
              <a:rPr lang="en-US" dirty="0" smtClean="0">
                <a:solidFill>
                  <a:srgbClr val="666666"/>
                </a:solidFill>
                <a:ea typeface="Open Sans"/>
                <a:sym typeface="Open Sans"/>
              </a:rPr>
              <a:t>experience </a:t>
            </a:r>
            <a:r>
              <a:rPr lang="en-US" dirty="0">
                <a:solidFill>
                  <a:srgbClr val="666666"/>
                </a:solidFill>
                <a:ea typeface="Open Sans"/>
                <a:sym typeface="Open Sans"/>
              </a:rPr>
              <a:t>d</a:t>
            </a:r>
            <a:r>
              <a:rPr lang="en-US" dirty="0" smtClean="0">
                <a:solidFill>
                  <a:srgbClr val="666666"/>
                </a:solidFill>
                <a:ea typeface="Open Sans"/>
                <a:sym typeface="Open Sans"/>
              </a:rPr>
              <a:t>esign</a:t>
            </a:r>
            <a:endParaRPr lang="en-US" dirty="0">
              <a:solidFill>
                <a:srgbClr val="666666"/>
              </a:solidFill>
              <a:ea typeface="Open Sans"/>
              <a:sym typeface="Open Sans"/>
            </a:endParaRPr>
          </a:p>
          <a:p>
            <a:pPr marL="285750" lvl="0" indent="-285750" rtl="0">
              <a:lnSpc>
                <a:spcPct val="140000"/>
              </a:lnSpc>
              <a:spcBef>
                <a:spcPts val="0"/>
              </a:spcBef>
              <a:buFont typeface="Arial"/>
              <a:buChar char="•"/>
            </a:pPr>
            <a:r>
              <a:rPr lang="en-US" dirty="0">
                <a:solidFill>
                  <a:srgbClr val="666666"/>
                </a:solidFill>
                <a:ea typeface="Open Sans"/>
                <a:sym typeface="Open Sans"/>
              </a:rPr>
              <a:t>User i</a:t>
            </a:r>
            <a:r>
              <a:rPr lang="en-US" dirty="0" smtClean="0">
                <a:solidFill>
                  <a:srgbClr val="666666"/>
                </a:solidFill>
                <a:ea typeface="Open Sans"/>
                <a:sym typeface="Open Sans"/>
              </a:rPr>
              <a:t>nterface design</a:t>
            </a:r>
            <a:endParaRPr lang="en-US" dirty="0">
              <a:solidFill>
                <a:srgbClr val="666666"/>
              </a:solidFill>
              <a:ea typeface="Open Sans"/>
              <a:sym typeface="Open Sans"/>
            </a:endParaRPr>
          </a:p>
          <a:p>
            <a:pPr marL="285750" lvl="0" indent="-285750" rtl="0">
              <a:lnSpc>
                <a:spcPct val="140000"/>
              </a:lnSpc>
              <a:spcBef>
                <a:spcPts val="0"/>
              </a:spcBef>
              <a:buFont typeface="Arial"/>
              <a:buChar char="•"/>
            </a:pPr>
            <a:r>
              <a:rPr lang="en-US" dirty="0">
                <a:solidFill>
                  <a:srgbClr val="666666"/>
                </a:solidFill>
                <a:ea typeface="Open Sans"/>
                <a:sym typeface="Open Sans"/>
              </a:rPr>
              <a:t>Visual </a:t>
            </a:r>
            <a:r>
              <a:rPr lang="en-US" dirty="0" smtClean="0">
                <a:solidFill>
                  <a:srgbClr val="666666"/>
                </a:solidFill>
                <a:ea typeface="Open Sans"/>
                <a:sym typeface="Open Sans"/>
              </a:rPr>
              <a:t>design </a:t>
            </a:r>
            <a:r>
              <a:rPr lang="en-US" dirty="0">
                <a:solidFill>
                  <a:srgbClr val="666666"/>
                </a:solidFill>
                <a:ea typeface="Open Sans"/>
                <a:sym typeface="Open Sans"/>
              </a:rPr>
              <a:t>/ </a:t>
            </a:r>
            <a:r>
              <a:rPr lang="en-US" dirty="0" smtClean="0">
                <a:solidFill>
                  <a:srgbClr val="666666"/>
                </a:solidFill>
                <a:ea typeface="Open Sans"/>
                <a:sym typeface="Open Sans"/>
              </a:rPr>
              <a:t>Branding</a:t>
            </a:r>
            <a:endParaRPr lang="en-US" dirty="0">
              <a:solidFill>
                <a:srgbClr val="666666"/>
              </a:solidFill>
              <a:ea typeface="Open Sans"/>
              <a:sym typeface="Open Sans"/>
            </a:endParaRPr>
          </a:p>
          <a:p>
            <a:pPr marL="285750" lvl="0" indent="-285750" rtl="0">
              <a:lnSpc>
                <a:spcPct val="140000"/>
              </a:lnSpc>
              <a:spcBef>
                <a:spcPts val="0"/>
              </a:spcBef>
              <a:buFont typeface="Arial"/>
              <a:buChar char="•"/>
            </a:pPr>
            <a:r>
              <a:rPr lang="en-US" dirty="0">
                <a:solidFill>
                  <a:srgbClr val="666666"/>
                </a:solidFill>
                <a:ea typeface="Open Sans"/>
                <a:sym typeface="Open Sans"/>
              </a:rPr>
              <a:t>Mobile </a:t>
            </a:r>
            <a:r>
              <a:rPr lang="en-US" dirty="0" smtClean="0">
                <a:solidFill>
                  <a:srgbClr val="666666"/>
                </a:solidFill>
                <a:ea typeface="Open Sans"/>
                <a:sym typeface="Open Sans"/>
              </a:rPr>
              <a:t>development</a:t>
            </a:r>
            <a:endParaRPr lang="en-US" dirty="0">
              <a:solidFill>
                <a:srgbClr val="666666"/>
              </a:solidFill>
              <a:ea typeface="Open Sans"/>
              <a:sym typeface="Open Sans"/>
            </a:endParaRPr>
          </a:p>
          <a:p>
            <a:pPr marL="285750" lvl="0" indent="-285750" rtl="0">
              <a:lnSpc>
                <a:spcPct val="140000"/>
              </a:lnSpc>
              <a:spcBef>
                <a:spcPts val="0"/>
              </a:spcBef>
              <a:buFont typeface="Arial"/>
              <a:buChar char="•"/>
            </a:pPr>
            <a:r>
              <a:rPr lang="en-US" dirty="0">
                <a:solidFill>
                  <a:srgbClr val="666666"/>
                </a:solidFill>
                <a:ea typeface="Open Sans"/>
                <a:sym typeface="Open Sans"/>
              </a:rPr>
              <a:t>Front end programming </a:t>
            </a:r>
          </a:p>
          <a:p>
            <a:pPr marL="285750" lvl="0" indent="-285750" rtl="0">
              <a:lnSpc>
                <a:spcPct val="140000"/>
              </a:lnSpc>
              <a:spcBef>
                <a:spcPts val="0"/>
              </a:spcBef>
              <a:buFont typeface="Arial"/>
              <a:buChar char="•"/>
            </a:pPr>
            <a:r>
              <a:rPr lang="en-US" dirty="0">
                <a:solidFill>
                  <a:srgbClr val="666666"/>
                </a:solidFill>
                <a:ea typeface="Open Sans"/>
                <a:sym typeface="Open Sans"/>
              </a:rPr>
              <a:t>Back end </a:t>
            </a:r>
            <a:r>
              <a:rPr lang="en-US" dirty="0" smtClean="0">
                <a:solidFill>
                  <a:srgbClr val="666666"/>
                </a:solidFill>
                <a:ea typeface="Open Sans"/>
                <a:sym typeface="Open Sans"/>
              </a:rPr>
              <a:t>programming</a:t>
            </a:r>
          </a:p>
          <a:p>
            <a:pPr marL="285750" lvl="0" indent="-285750" rtl="0">
              <a:lnSpc>
                <a:spcPct val="140000"/>
              </a:lnSpc>
              <a:spcBef>
                <a:spcPts val="0"/>
              </a:spcBef>
              <a:buFont typeface="Arial"/>
              <a:buChar char="•"/>
            </a:pPr>
            <a:r>
              <a:rPr lang="en-US" dirty="0" smtClean="0">
                <a:solidFill>
                  <a:srgbClr val="666666"/>
                </a:solidFill>
                <a:ea typeface="Open Sans"/>
                <a:sym typeface="Open Sans"/>
              </a:rPr>
              <a:t>Business consulting</a:t>
            </a:r>
            <a:endParaRPr lang="en-US" dirty="0">
              <a:solidFill>
                <a:srgbClr val="666666"/>
              </a:solidFill>
              <a:ea typeface="Open Sans"/>
              <a:sym typeface="Open Sans"/>
            </a:endParaRPr>
          </a:p>
          <a:p>
            <a:pPr lvl="0" rtl="0">
              <a:lnSpc>
                <a:spcPct val="120000"/>
              </a:lnSpc>
              <a:spcBef>
                <a:spcPts val="0"/>
              </a:spcBef>
            </a:pPr>
            <a:r>
              <a:rPr lang="en-US" sz="1800" dirty="0">
                <a:solidFill>
                  <a:srgbClr val="666666"/>
                </a:solidFill>
                <a:ea typeface="Open Sans"/>
                <a:sym typeface="Open Sans"/>
              </a:rPr>
              <a:t/>
            </a:r>
            <a:br>
              <a:rPr lang="en-US" sz="1800" dirty="0">
                <a:solidFill>
                  <a:srgbClr val="666666"/>
                </a:solidFill>
                <a:ea typeface="Open Sans"/>
                <a:sym typeface="Open Sans"/>
              </a:rPr>
            </a:br>
            <a:r>
              <a:rPr lang="en-US" sz="1800" dirty="0">
                <a:solidFill>
                  <a:srgbClr val="666666"/>
                </a:solidFill>
                <a:ea typeface="Open Sans"/>
                <a:sym typeface="Open Sans"/>
              </a:rPr>
              <a:t/>
            </a:r>
            <a:br>
              <a:rPr lang="en-US" sz="1800" dirty="0">
                <a:solidFill>
                  <a:srgbClr val="666666"/>
                </a:solidFill>
                <a:ea typeface="Open Sans"/>
                <a:sym typeface="Open Sans"/>
              </a:rPr>
            </a:br>
            <a:endParaRPr lang="en-US" sz="1800" dirty="0">
              <a:solidFill>
                <a:srgbClr val="666666"/>
              </a:solidFill>
              <a:ea typeface="Open Sans"/>
              <a:sym typeface="Open Sans"/>
            </a:endParaRPr>
          </a:p>
        </p:txBody>
      </p:sp>
      <p:cxnSp>
        <p:nvCxnSpPr>
          <p:cNvPr id="13" name="Straight Connector 12"/>
          <p:cNvCxnSpPr/>
          <p:nvPr/>
        </p:nvCxnSpPr>
        <p:spPr>
          <a:xfrm>
            <a:off x="4561840" y="1899692"/>
            <a:ext cx="0" cy="2901896"/>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97373" y="4116380"/>
            <a:ext cx="1681852" cy="461665"/>
          </a:xfrm>
          <a:prstGeom prst="rect">
            <a:avLst/>
          </a:prstGeom>
          <a:noFill/>
        </p:spPr>
        <p:txBody>
          <a:bodyPr wrap="square" rtlCol="0">
            <a:spAutoFit/>
          </a:bodyPr>
          <a:lstStyle/>
          <a:p>
            <a:r>
              <a:rPr lang="en-US" sz="2400" b="1" dirty="0">
                <a:solidFill>
                  <a:srgbClr val="666666"/>
                </a:solidFill>
              </a:rPr>
              <a:t>14</a:t>
            </a:r>
          </a:p>
        </p:txBody>
      </p:sp>
      <p:sp>
        <p:nvSpPr>
          <p:cNvPr id="12" name="TextBox 11"/>
          <p:cNvSpPr txBox="1"/>
          <p:nvPr/>
        </p:nvSpPr>
        <p:spPr>
          <a:xfrm>
            <a:off x="2348106" y="4130831"/>
            <a:ext cx="709426" cy="461665"/>
          </a:xfrm>
          <a:prstGeom prst="rect">
            <a:avLst/>
          </a:prstGeom>
          <a:noFill/>
        </p:spPr>
        <p:txBody>
          <a:bodyPr wrap="square" rtlCol="0">
            <a:spAutoFit/>
          </a:bodyPr>
          <a:lstStyle/>
          <a:p>
            <a:r>
              <a:rPr lang="en-US" sz="2400" b="1" dirty="0">
                <a:solidFill>
                  <a:srgbClr val="666666"/>
                </a:solidFill>
              </a:rPr>
              <a:t>5</a:t>
            </a:r>
          </a:p>
        </p:txBody>
      </p:sp>
      <p:cxnSp>
        <p:nvCxnSpPr>
          <p:cNvPr id="14" name="Shape 55"/>
          <p:cNvCxnSpPr/>
          <p:nvPr/>
        </p:nvCxnSpPr>
        <p:spPr>
          <a:xfrm rot="10800000">
            <a:off x="2174399" y="4090637"/>
            <a:ext cx="0" cy="589500"/>
          </a:xfrm>
          <a:prstGeom prst="straightConnector1">
            <a:avLst/>
          </a:prstGeom>
          <a:noFill/>
          <a:ln w="9525" cap="flat" cmpd="sng">
            <a:solidFill>
              <a:srgbClr val="CCCCCC"/>
            </a:solidFill>
            <a:prstDash val="solid"/>
            <a:round/>
            <a:headEnd type="none" w="lg" len="lg"/>
            <a:tailEnd type="none" w="lg" len="lg"/>
          </a:ln>
        </p:spPr>
      </p:cxnSp>
      <p:sp>
        <p:nvSpPr>
          <p:cNvPr id="5" name="Rectangle 4"/>
          <p:cNvSpPr/>
          <p:nvPr/>
        </p:nvSpPr>
        <p:spPr>
          <a:xfrm>
            <a:off x="967735" y="4159285"/>
            <a:ext cx="1211490" cy="400110"/>
          </a:xfrm>
          <a:prstGeom prst="rect">
            <a:avLst/>
          </a:prstGeom>
        </p:spPr>
        <p:txBody>
          <a:bodyPr wrap="square">
            <a:spAutoFit/>
          </a:bodyPr>
          <a:lstStyle/>
          <a:p>
            <a:r>
              <a:rPr lang="en-US" sz="1000" dirty="0">
                <a:solidFill>
                  <a:schemeClr val="bg2"/>
                </a:solidFill>
                <a:ea typeface="Open Sans"/>
                <a:sym typeface="Open Sans"/>
              </a:rPr>
              <a:t>Amazing team members</a:t>
            </a:r>
            <a:endParaRPr lang="en-US" sz="1000" dirty="0"/>
          </a:p>
        </p:txBody>
      </p:sp>
      <p:sp>
        <p:nvSpPr>
          <p:cNvPr id="15" name="Rectangle 14"/>
          <p:cNvSpPr/>
          <p:nvPr/>
        </p:nvSpPr>
        <p:spPr>
          <a:xfrm>
            <a:off x="2689933" y="4185028"/>
            <a:ext cx="1540442" cy="400110"/>
          </a:xfrm>
          <a:prstGeom prst="rect">
            <a:avLst/>
          </a:prstGeom>
        </p:spPr>
        <p:txBody>
          <a:bodyPr wrap="square">
            <a:spAutoFit/>
          </a:bodyPr>
          <a:lstStyle/>
          <a:p>
            <a:r>
              <a:rPr lang="en-US" sz="1000" dirty="0">
                <a:solidFill>
                  <a:schemeClr val="bg2"/>
                </a:solidFill>
                <a:ea typeface="Open Sans"/>
                <a:sym typeface="Open Sans"/>
              </a:rPr>
              <a:t>Years making </a:t>
            </a:r>
          </a:p>
          <a:p>
            <a:r>
              <a:rPr lang="en-US" sz="1000" dirty="0">
                <a:solidFill>
                  <a:schemeClr val="bg2"/>
                </a:solidFill>
                <a:ea typeface="Open Sans"/>
                <a:sym typeface="Open Sans"/>
              </a:rPr>
              <a:t>awesome products</a:t>
            </a:r>
            <a:endParaRPr lang="en-US" sz="1000" dirty="0"/>
          </a:p>
        </p:txBody>
      </p:sp>
    </p:spTree>
    <p:extLst>
      <p:ext uri="{BB962C8B-B14F-4D97-AF65-F5344CB8AC3E}">
        <p14:creationId xmlns:p14="http://schemas.microsoft.com/office/powerpoint/2010/main" val="1010619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5" name="Rectangle 4"/>
          <p:cNvSpPr/>
          <p:nvPr/>
        </p:nvSpPr>
        <p:spPr>
          <a:xfrm>
            <a:off x="204611" y="4261998"/>
            <a:ext cx="8744941" cy="678862"/>
          </a:xfrm>
          <a:prstGeom prst="rect">
            <a:avLst/>
          </a:prstGeom>
          <a:solidFill>
            <a:srgbClr val="16AD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6ADEE"/>
              </a:solidFill>
            </a:endParaRPr>
          </a:p>
        </p:txBody>
      </p:sp>
      <p:sp>
        <p:nvSpPr>
          <p:cNvPr id="39" name="Shape 39"/>
          <p:cNvSpPr txBox="1">
            <a:spLocks noGrp="1"/>
          </p:cNvSpPr>
          <p:nvPr>
            <p:ph type="title"/>
          </p:nvPr>
        </p:nvSpPr>
        <p:spPr>
          <a:xfrm>
            <a:off x="1611316" y="1553121"/>
            <a:ext cx="8328299" cy="786467"/>
          </a:xfrm>
          <a:prstGeom prst="rect">
            <a:avLst/>
          </a:prstGeom>
        </p:spPr>
        <p:txBody>
          <a:bodyPr lIns="91425" tIns="91425" rIns="91425" bIns="91425" anchor="b" anchorCtr="0">
            <a:noAutofit/>
          </a:bodyPr>
          <a:lstStyle/>
          <a:p>
            <a:pPr lvl="0"/>
            <a:r>
              <a:rPr lang="en-US" sz="3600" b="0" dirty="0"/>
              <a:t>Certified </a:t>
            </a:r>
            <a:r>
              <a:rPr lang="en-US" sz="3600" b="0" dirty="0" err="1"/>
              <a:t>Heroku</a:t>
            </a:r>
            <a:r>
              <a:rPr lang="en-US" sz="3600" b="0" dirty="0"/>
              <a:t> Partner</a:t>
            </a:r>
            <a:endParaRPr sz="3600" b="0" dirty="0"/>
          </a:p>
        </p:txBody>
      </p:sp>
      <p:sp>
        <p:nvSpPr>
          <p:cNvPr id="40" name="Shape 40"/>
          <p:cNvSpPr txBox="1">
            <a:spLocks noGrp="1"/>
          </p:cNvSpPr>
          <p:nvPr>
            <p:ph type="subTitle" idx="1"/>
          </p:nvPr>
        </p:nvSpPr>
        <p:spPr>
          <a:xfrm>
            <a:off x="283375" y="2657222"/>
            <a:ext cx="6904799" cy="554132"/>
          </a:xfrm>
          <a:prstGeom prst="rect">
            <a:avLst/>
          </a:prstGeom>
        </p:spPr>
        <p:txBody>
          <a:bodyPr lIns="91425" tIns="91425" rIns="91425" bIns="91425" anchor="t" anchorCtr="0">
            <a:noAutofit/>
          </a:bodyPr>
          <a:lstStyle/>
          <a:p>
            <a:r>
              <a:rPr lang="en-US" b="1" dirty="0">
                <a:latin typeface="Arial"/>
                <a:cs typeface="Arial"/>
              </a:rPr>
              <a:t>Call us, and we will help scope your project.</a:t>
            </a:r>
          </a:p>
          <a:p>
            <a:endParaRPr lang="en-US" b="1" dirty="0">
              <a:latin typeface="Arial"/>
              <a:cs typeface="Arial"/>
            </a:endParaRPr>
          </a:p>
        </p:txBody>
      </p:sp>
      <p:sp>
        <p:nvSpPr>
          <p:cNvPr id="41" name="Shape 41"/>
          <p:cNvSpPr txBox="1"/>
          <p:nvPr/>
        </p:nvSpPr>
        <p:spPr>
          <a:xfrm>
            <a:off x="271815" y="3693650"/>
            <a:ext cx="4708463" cy="950100"/>
          </a:xfrm>
          <a:prstGeom prst="rect">
            <a:avLst/>
          </a:prstGeom>
          <a:noFill/>
          <a:ln>
            <a:noFill/>
          </a:ln>
        </p:spPr>
        <p:txBody>
          <a:bodyPr lIns="91425" tIns="91425" rIns="91425" bIns="91425" anchor="ctr" anchorCtr="0">
            <a:noAutofit/>
          </a:bodyPr>
          <a:lstStyle/>
          <a:p>
            <a:pPr lvl="0" rtl="0">
              <a:spcBef>
                <a:spcPts val="0"/>
              </a:spcBef>
              <a:buNone/>
            </a:pPr>
            <a:r>
              <a:rPr lang="en-US" b="1" dirty="0">
                <a:solidFill>
                  <a:schemeClr val="lt1"/>
                </a:solidFill>
                <a:ea typeface="Open Sans"/>
                <a:sym typeface="Open Sans"/>
              </a:rPr>
              <a:t>Questions? Reach out to Tom Cullen</a:t>
            </a:r>
            <a:endParaRPr lang="en" b="1" dirty="0">
              <a:solidFill>
                <a:schemeClr val="lt1"/>
              </a:solidFill>
              <a:ea typeface="Open Sans"/>
              <a:sym typeface="Open Sans"/>
            </a:endParaRPr>
          </a:p>
          <a:p>
            <a:pPr lvl="0" rtl="0">
              <a:spcBef>
                <a:spcPts val="0"/>
              </a:spcBef>
              <a:buNone/>
            </a:pPr>
            <a:r>
              <a:rPr lang="en" sz="600" dirty="0">
                <a:solidFill>
                  <a:schemeClr val="lt1"/>
                </a:solidFill>
                <a:ea typeface="Open Sans"/>
                <a:sym typeface="Open Sans"/>
              </a:rPr>
              <a:t/>
            </a:r>
            <a:br>
              <a:rPr lang="en" sz="600" dirty="0">
                <a:solidFill>
                  <a:schemeClr val="lt1"/>
                </a:solidFill>
                <a:ea typeface="Open Sans"/>
                <a:sym typeface="Open Sans"/>
              </a:rPr>
            </a:br>
            <a:r>
              <a:rPr lang="en-US" sz="1000" dirty="0">
                <a:solidFill>
                  <a:srgbClr val="006A9C"/>
                </a:solidFill>
                <a:ea typeface="Open Sans"/>
                <a:sym typeface="Open Sans"/>
              </a:rPr>
              <a:t>tom</a:t>
            </a:r>
            <a:r>
              <a:rPr lang="en" sz="1000" dirty="0">
                <a:solidFill>
                  <a:srgbClr val="006A9C"/>
                </a:solidFill>
                <a:ea typeface="Open Sans"/>
                <a:sym typeface="Open Sans"/>
              </a:rPr>
              <a:t>@launchpadlab.com</a:t>
            </a:r>
          </a:p>
          <a:p>
            <a:pPr lvl="0" rtl="0">
              <a:spcBef>
                <a:spcPts val="0"/>
              </a:spcBef>
              <a:buNone/>
            </a:pPr>
            <a:r>
              <a:rPr lang="en-US" sz="1000" dirty="0">
                <a:solidFill>
                  <a:srgbClr val="006A9C"/>
                </a:solidFill>
                <a:ea typeface="Open Sans"/>
                <a:sym typeface="Open Sans"/>
              </a:rPr>
              <a:t>773-680-8987</a:t>
            </a:r>
          </a:p>
          <a:p>
            <a:r>
              <a:rPr lang="en" sz="1000" dirty="0">
                <a:solidFill>
                  <a:srgbClr val="006A9C"/>
                </a:solidFill>
                <a:ea typeface="Open Sans"/>
                <a:sym typeface="Open Sans"/>
              </a:rPr>
              <a:t>http://launchpadlab.com</a:t>
            </a:r>
          </a:p>
          <a:p>
            <a:pPr lvl="0" rtl="0">
              <a:spcBef>
                <a:spcPts val="0"/>
              </a:spcBef>
              <a:buNone/>
            </a:pPr>
            <a:endParaRPr lang="en" sz="1000" dirty="0">
              <a:solidFill>
                <a:srgbClr val="006A9C"/>
              </a:solidFill>
              <a:ea typeface="Open Sans"/>
              <a:sym typeface="Open Sans"/>
            </a:endParaRPr>
          </a:p>
        </p:txBody>
      </p:sp>
      <p:pic>
        <p:nvPicPr>
          <p:cNvPr id="4" name="Picture 3" descr="logo-white-text-onl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203" y="754275"/>
            <a:ext cx="5830679" cy="982174"/>
          </a:xfrm>
          <a:prstGeom prst="rect">
            <a:avLst/>
          </a:prstGeom>
        </p:spPr>
      </p:pic>
      <p:pic>
        <p:nvPicPr>
          <p:cNvPr id="6" name="Picture 5" descr="logo-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130" y="650732"/>
            <a:ext cx="1256877" cy="1685811"/>
          </a:xfrm>
          <a:prstGeom prst="rect">
            <a:avLst/>
          </a:prstGeom>
        </p:spPr>
      </p:pic>
    </p:spTree>
    <p:extLst>
      <p:ext uri="{BB962C8B-B14F-4D97-AF65-F5344CB8AC3E}">
        <p14:creationId xmlns:p14="http://schemas.microsoft.com/office/powerpoint/2010/main" val="1769662895"/>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6634480" y="1831730"/>
            <a:ext cx="396240" cy="396240"/>
          </a:xfrm>
          <a:prstGeom prst="ellipse">
            <a:avLst/>
          </a:prstGeom>
          <a:solidFill>
            <a:srgbClr val="16AD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032000" y="1831730"/>
            <a:ext cx="396240" cy="396240"/>
          </a:xfrm>
          <a:prstGeom prst="ellipse">
            <a:avLst/>
          </a:prstGeom>
          <a:solidFill>
            <a:srgbClr val="16AD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0" y="4124960"/>
            <a:ext cx="9144000" cy="101854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1544320"/>
          </a:xfrm>
          <a:prstGeom prst="rect">
            <a:avLst/>
          </a:prstGeom>
          <a:solidFill>
            <a:srgbClr val="16AD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6ADEE"/>
              </a:solidFill>
            </a:endParaRPr>
          </a:p>
        </p:txBody>
      </p:sp>
      <p:sp>
        <p:nvSpPr>
          <p:cNvPr id="2" name="Title 1"/>
          <p:cNvSpPr>
            <a:spLocks noGrp="1"/>
          </p:cNvSpPr>
          <p:nvPr>
            <p:ph type="title"/>
          </p:nvPr>
        </p:nvSpPr>
        <p:spPr>
          <a:xfrm>
            <a:off x="139274" y="171424"/>
            <a:ext cx="8862485" cy="734099"/>
          </a:xfrm>
        </p:spPr>
        <p:txBody>
          <a:bodyPr/>
          <a:lstStyle/>
          <a:p>
            <a:pPr algn="ctr"/>
            <a:r>
              <a:rPr lang="en-US" dirty="0">
                <a:solidFill>
                  <a:schemeClr val="bg1"/>
                </a:solidFill>
                <a:latin typeface="Arial"/>
                <a:cs typeface="Arial"/>
              </a:rPr>
              <a:t>How to use this playbook</a:t>
            </a:r>
          </a:p>
        </p:txBody>
      </p:sp>
      <p:sp>
        <p:nvSpPr>
          <p:cNvPr id="3" name="Text Placeholder 2"/>
          <p:cNvSpPr>
            <a:spLocks noGrp="1"/>
          </p:cNvSpPr>
          <p:nvPr>
            <p:ph type="body" idx="1"/>
          </p:nvPr>
        </p:nvSpPr>
        <p:spPr>
          <a:xfrm>
            <a:off x="444075" y="905525"/>
            <a:ext cx="8229600" cy="415275"/>
          </a:xfrm>
        </p:spPr>
        <p:txBody>
          <a:bodyPr/>
          <a:lstStyle/>
          <a:p>
            <a:pPr lvl="0" algn="ctr"/>
            <a:r>
              <a:rPr lang="en-US" sz="1400" dirty="0">
                <a:solidFill>
                  <a:srgbClr val="FFFFFF"/>
                </a:solidFill>
                <a:latin typeface="Arial"/>
                <a:cs typeface="Arial"/>
              </a:rPr>
              <a:t>Each Quick Start Package has 2 pages</a:t>
            </a:r>
            <a:endParaRPr lang="en" sz="1400" dirty="0">
              <a:solidFill>
                <a:srgbClr val="FFFFFF"/>
              </a:solidFill>
              <a:latin typeface="Arial"/>
              <a:cs typeface="Arial"/>
            </a:endParaRPr>
          </a:p>
        </p:txBody>
      </p:sp>
      <p:pic>
        <p:nvPicPr>
          <p:cNvPr id="5" name="Picture 4" descr="Screen Shot 2016-03-30 at 9.55.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648" y="3360603"/>
            <a:ext cx="2545552" cy="1423823"/>
          </a:xfrm>
          <a:prstGeom prst="rect">
            <a:avLst/>
          </a:prstGeom>
          <a:ln>
            <a:solidFill>
              <a:schemeClr val="tx2"/>
            </a:solidFill>
          </a:ln>
        </p:spPr>
      </p:pic>
      <p:pic>
        <p:nvPicPr>
          <p:cNvPr id="6" name="Picture 5" descr="Screen Shot 2016-03-30 at 9.55.3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0" y="3360603"/>
            <a:ext cx="2585550" cy="1423823"/>
          </a:xfrm>
          <a:prstGeom prst="rect">
            <a:avLst/>
          </a:prstGeom>
          <a:ln>
            <a:solidFill>
              <a:schemeClr val="tx2"/>
            </a:solidFill>
          </a:ln>
        </p:spPr>
      </p:pic>
      <p:sp>
        <p:nvSpPr>
          <p:cNvPr id="7" name="Shape 41"/>
          <p:cNvSpPr txBox="1"/>
          <p:nvPr/>
        </p:nvSpPr>
        <p:spPr>
          <a:xfrm>
            <a:off x="593888" y="2156544"/>
            <a:ext cx="3269225" cy="558350"/>
          </a:xfrm>
          <a:prstGeom prst="rect">
            <a:avLst/>
          </a:prstGeom>
          <a:noFill/>
          <a:ln>
            <a:noFill/>
          </a:ln>
        </p:spPr>
        <p:txBody>
          <a:bodyPr lIns="91425" tIns="91425" rIns="91425" bIns="91425" anchor="ctr" anchorCtr="0">
            <a:noAutofit/>
          </a:bodyPr>
          <a:lstStyle/>
          <a:p>
            <a:pPr lvl="0" algn="ctr" rtl="0">
              <a:lnSpc>
                <a:spcPct val="130000"/>
              </a:lnSpc>
              <a:spcBef>
                <a:spcPts val="0"/>
              </a:spcBef>
              <a:buNone/>
            </a:pPr>
            <a:r>
              <a:rPr lang="en-US" sz="1800" b="1" dirty="0">
                <a:solidFill>
                  <a:schemeClr val="bg1"/>
                </a:solidFill>
                <a:ea typeface="Open Sans"/>
                <a:sym typeface="Open Sans"/>
              </a:rPr>
              <a:t>1</a:t>
            </a:r>
          </a:p>
          <a:p>
            <a:pPr lvl="0" algn="ctr" rtl="0">
              <a:spcBef>
                <a:spcPts val="0"/>
              </a:spcBef>
              <a:buNone/>
            </a:pPr>
            <a:endParaRPr lang="en-US" sz="900" b="1" dirty="0">
              <a:solidFill>
                <a:srgbClr val="16ADEE"/>
              </a:solidFill>
              <a:ea typeface="Open Sans"/>
              <a:sym typeface="Open Sans"/>
            </a:endParaRPr>
          </a:p>
          <a:p>
            <a:pPr lvl="0" algn="ctr" rtl="0">
              <a:spcBef>
                <a:spcPts val="0"/>
              </a:spcBef>
              <a:buNone/>
            </a:pPr>
            <a:r>
              <a:rPr lang="en-US" sz="1800" b="1" dirty="0">
                <a:solidFill>
                  <a:srgbClr val="16ADEE"/>
                </a:solidFill>
                <a:ea typeface="Open Sans"/>
                <a:sym typeface="Open Sans"/>
              </a:rPr>
              <a:t>Package Details</a:t>
            </a:r>
          </a:p>
          <a:p>
            <a:pPr lvl="0" algn="ctr" rtl="0">
              <a:spcBef>
                <a:spcPts val="0"/>
              </a:spcBef>
              <a:buNone/>
            </a:pPr>
            <a:endParaRPr lang="en-US" sz="900" b="1" dirty="0">
              <a:solidFill>
                <a:srgbClr val="16ADEE"/>
              </a:solidFill>
              <a:ea typeface="Open Sans"/>
              <a:sym typeface="Open Sans"/>
            </a:endParaRPr>
          </a:p>
          <a:p>
            <a:pPr lvl="0" algn="ctr" rtl="0">
              <a:spcBef>
                <a:spcPts val="0"/>
              </a:spcBef>
              <a:buNone/>
            </a:pPr>
            <a:r>
              <a:rPr lang="en-US" sz="1200" dirty="0">
                <a:solidFill>
                  <a:schemeClr val="tx2"/>
                </a:solidFill>
                <a:ea typeface="Open Sans"/>
                <a:sym typeface="Open Sans"/>
              </a:rPr>
              <a:t>Understand a use case with potential features. Budget and timeline guidelines</a:t>
            </a:r>
            <a:endParaRPr lang="en" sz="1200" dirty="0">
              <a:solidFill>
                <a:schemeClr val="tx2"/>
              </a:solidFill>
              <a:ea typeface="Open Sans"/>
              <a:sym typeface="Open Sans"/>
            </a:endParaRPr>
          </a:p>
        </p:txBody>
      </p:sp>
      <p:sp>
        <p:nvSpPr>
          <p:cNvPr id="8" name="Shape 41"/>
          <p:cNvSpPr txBox="1"/>
          <p:nvPr/>
        </p:nvSpPr>
        <p:spPr>
          <a:xfrm>
            <a:off x="5245636" y="2156544"/>
            <a:ext cx="3184565" cy="558350"/>
          </a:xfrm>
          <a:prstGeom prst="rect">
            <a:avLst/>
          </a:prstGeom>
          <a:noFill/>
          <a:ln>
            <a:noFill/>
          </a:ln>
        </p:spPr>
        <p:txBody>
          <a:bodyPr lIns="91425" tIns="91425" rIns="91425" bIns="91425" anchor="ctr" anchorCtr="0">
            <a:noAutofit/>
          </a:bodyPr>
          <a:lstStyle/>
          <a:p>
            <a:pPr lvl="0" algn="ctr" rtl="0">
              <a:lnSpc>
                <a:spcPct val="130000"/>
              </a:lnSpc>
              <a:spcBef>
                <a:spcPts val="0"/>
              </a:spcBef>
              <a:buNone/>
            </a:pPr>
            <a:r>
              <a:rPr lang="en-US" sz="1800" b="1" dirty="0">
                <a:solidFill>
                  <a:srgbClr val="FFFFFF"/>
                </a:solidFill>
                <a:ea typeface="Open Sans"/>
                <a:sym typeface="Open Sans"/>
              </a:rPr>
              <a:t>2</a:t>
            </a:r>
          </a:p>
          <a:p>
            <a:pPr lvl="0" algn="ctr" rtl="0">
              <a:spcBef>
                <a:spcPts val="0"/>
              </a:spcBef>
              <a:buNone/>
            </a:pPr>
            <a:endParaRPr lang="en-US" sz="900" b="1" dirty="0">
              <a:solidFill>
                <a:srgbClr val="16ADEE"/>
              </a:solidFill>
              <a:ea typeface="Open Sans"/>
              <a:sym typeface="Open Sans"/>
            </a:endParaRPr>
          </a:p>
          <a:p>
            <a:pPr lvl="0" algn="ctr" rtl="0">
              <a:spcBef>
                <a:spcPts val="0"/>
              </a:spcBef>
              <a:buNone/>
            </a:pPr>
            <a:r>
              <a:rPr lang="en-US" sz="1800" b="1" dirty="0">
                <a:solidFill>
                  <a:srgbClr val="16ADEE"/>
                </a:solidFill>
                <a:ea typeface="Open Sans"/>
                <a:sym typeface="Open Sans"/>
              </a:rPr>
              <a:t>Example</a:t>
            </a:r>
          </a:p>
          <a:p>
            <a:pPr lvl="0" algn="ctr" rtl="0">
              <a:spcBef>
                <a:spcPts val="0"/>
              </a:spcBef>
              <a:buNone/>
            </a:pPr>
            <a:endParaRPr lang="en-US" sz="900" b="1" dirty="0">
              <a:solidFill>
                <a:srgbClr val="16ADEE"/>
              </a:solidFill>
              <a:ea typeface="Open Sans"/>
              <a:sym typeface="Open Sans"/>
            </a:endParaRPr>
          </a:p>
          <a:p>
            <a:pPr lvl="0" algn="ctr" rtl="0">
              <a:spcBef>
                <a:spcPts val="0"/>
              </a:spcBef>
              <a:buNone/>
            </a:pPr>
            <a:r>
              <a:rPr lang="en-US" sz="1200" dirty="0">
                <a:solidFill>
                  <a:schemeClr val="tx2"/>
                </a:solidFill>
                <a:ea typeface="Open Sans"/>
                <a:sym typeface="Open Sans"/>
              </a:rPr>
              <a:t>Learn about a project we built with similar features and functionality</a:t>
            </a:r>
            <a:endParaRPr lang="en" sz="1200" dirty="0">
              <a:solidFill>
                <a:schemeClr val="tx2"/>
              </a:solidFill>
              <a:ea typeface="Open Sans"/>
              <a:sym typeface="Open Sans"/>
            </a:endParaRPr>
          </a:p>
        </p:txBody>
      </p:sp>
      <p:cxnSp>
        <p:nvCxnSpPr>
          <p:cNvPr id="14" name="Straight Connector 13"/>
          <p:cNvCxnSpPr/>
          <p:nvPr/>
        </p:nvCxnSpPr>
        <p:spPr>
          <a:xfrm>
            <a:off x="4561840" y="1882530"/>
            <a:ext cx="0" cy="2901896"/>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8873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p:nvPr/>
        </p:nvSpPr>
        <p:spPr>
          <a:xfrm rot="10800000" flipH="1">
            <a:off x="0" y="-125"/>
            <a:ext cx="4576800" cy="5150100"/>
          </a:xfrm>
          <a:prstGeom prst="rect">
            <a:avLst/>
          </a:prstGeom>
          <a:solidFill>
            <a:srgbClr val="00ADEF"/>
          </a:solidFill>
          <a:ln>
            <a:noFill/>
          </a:ln>
        </p:spPr>
        <p:txBody>
          <a:bodyPr lIns="91425" tIns="91425" rIns="91425" bIns="91425" anchor="ctr" anchorCtr="0">
            <a:noAutofit/>
          </a:bodyPr>
          <a:lstStyle/>
          <a:p>
            <a:pPr lvl="0">
              <a:spcBef>
                <a:spcPts val="0"/>
              </a:spcBef>
              <a:buNone/>
            </a:pPr>
            <a:endParaRPr/>
          </a:p>
        </p:txBody>
      </p:sp>
      <p:sp>
        <p:nvSpPr>
          <p:cNvPr id="47" name="Shape 47"/>
          <p:cNvSpPr txBox="1">
            <a:spLocks noGrp="1"/>
          </p:cNvSpPr>
          <p:nvPr>
            <p:ph type="title"/>
          </p:nvPr>
        </p:nvSpPr>
        <p:spPr>
          <a:xfrm>
            <a:off x="139275" y="771798"/>
            <a:ext cx="4249800" cy="1203900"/>
          </a:xfrm>
          <a:prstGeom prst="rect">
            <a:avLst/>
          </a:prstGeom>
        </p:spPr>
        <p:txBody>
          <a:bodyPr lIns="91425" tIns="91425" rIns="91425" bIns="91425" anchor="b" anchorCtr="0">
            <a:noAutofit/>
          </a:bodyPr>
          <a:lstStyle/>
          <a:p>
            <a:pPr lvl="0" rtl="0">
              <a:spcBef>
                <a:spcPts val="0"/>
              </a:spcBef>
              <a:buNone/>
            </a:pPr>
            <a:r>
              <a:rPr lang="en-US" dirty="0">
                <a:solidFill>
                  <a:srgbClr val="FFFFFF"/>
                </a:solidFill>
                <a:latin typeface="Arial"/>
                <a:cs typeface="Arial"/>
              </a:rPr>
              <a:t>Interactive quiz game</a:t>
            </a:r>
            <a:endParaRPr lang="en" dirty="0">
              <a:solidFill>
                <a:srgbClr val="FFFFFF"/>
              </a:solidFill>
              <a:latin typeface="Arial"/>
              <a:cs typeface="Arial"/>
            </a:endParaRPr>
          </a:p>
        </p:txBody>
      </p:sp>
      <p:sp>
        <p:nvSpPr>
          <p:cNvPr id="48" name="Shape 48"/>
          <p:cNvSpPr txBox="1">
            <a:spLocks noGrp="1"/>
          </p:cNvSpPr>
          <p:nvPr>
            <p:ph type="body" idx="1"/>
          </p:nvPr>
        </p:nvSpPr>
        <p:spPr>
          <a:xfrm>
            <a:off x="139275" y="1967199"/>
            <a:ext cx="4280700" cy="2299799"/>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dirty="0">
                <a:solidFill>
                  <a:srgbClr val="F3F3F3"/>
                </a:solidFill>
                <a:latin typeface="Arial"/>
                <a:cs typeface="Arial"/>
              </a:rPr>
              <a:t>Engage your audience by gamifying </a:t>
            </a:r>
            <a:r>
              <a:rPr lang="en" sz="1800" dirty="0">
                <a:solidFill>
                  <a:srgbClr val="F3F3F3"/>
                </a:solidFill>
                <a:latin typeface="Arial"/>
                <a:cs typeface="Arial"/>
              </a:rPr>
              <a:t>your </a:t>
            </a:r>
            <a:r>
              <a:rPr lang="en-US" sz="1800" dirty="0">
                <a:solidFill>
                  <a:srgbClr val="F3F3F3"/>
                </a:solidFill>
                <a:latin typeface="Arial"/>
                <a:cs typeface="Arial"/>
              </a:rPr>
              <a:t>content</a:t>
            </a:r>
            <a:r>
              <a:rPr lang="en" sz="1800" dirty="0">
                <a:solidFill>
                  <a:srgbClr val="F3F3F3"/>
                </a:solidFill>
                <a:latin typeface="Arial"/>
                <a:cs typeface="Arial"/>
              </a:rPr>
              <a:t>. </a:t>
            </a:r>
            <a:r>
              <a:rPr lang="en-US" sz="1800" dirty="0">
                <a:solidFill>
                  <a:srgbClr val="F3F3F3"/>
                </a:solidFill>
                <a:latin typeface="Arial"/>
                <a:cs typeface="Arial"/>
              </a:rPr>
              <a:t>Create an exciting quiz game to interact with your team or customers. Customize the experience to your brand and give people something to talk about long after they use it.</a:t>
            </a:r>
          </a:p>
          <a:p>
            <a:pPr lvl="0" rtl="0">
              <a:spcBef>
                <a:spcPts val="0"/>
              </a:spcBef>
              <a:buNone/>
            </a:pPr>
            <a:endParaRPr sz="1800" dirty="0">
              <a:latin typeface="Arial"/>
              <a:cs typeface="Arial"/>
            </a:endParaRPr>
          </a:p>
        </p:txBody>
      </p:sp>
      <p:sp>
        <p:nvSpPr>
          <p:cNvPr id="49" name="Shape 49"/>
          <p:cNvSpPr txBox="1"/>
          <p:nvPr/>
        </p:nvSpPr>
        <p:spPr>
          <a:xfrm>
            <a:off x="4878760" y="703268"/>
            <a:ext cx="4280700" cy="3757220"/>
          </a:xfrm>
          <a:prstGeom prst="rect">
            <a:avLst/>
          </a:prstGeom>
          <a:noFill/>
          <a:ln>
            <a:noFill/>
          </a:ln>
        </p:spPr>
        <p:txBody>
          <a:bodyPr lIns="91425" tIns="91440" rIns="91425" bIns="91440" anchor="t" anchorCtr="0">
            <a:noAutofit/>
          </a:bodyPr>
          <a:lstStyle/>
          <a:p>
            <a:pPr lvl="0" rtl="0">
              <a:lnSpc>
                <a:spcPct val="150000"/>
              </a:lnSpc>
              <a:spcBef>
                <a:spcPts val="0"/>
              </a:spcBef>
              <a:buNone/>
            </a:pPr>
            <a:endParaRPr lang="en-US" sz="1600" b="1" dirty="0" smtClean="0">
              <a:solidFill>
                <a:srgbClr val="00ADEF"/>
              </a:solidFill>
              <a:ea typeface="Open Sans"/>
              <a:sym typeface="Open Sans"/>
            </a:endParaRPr>
          </a:p>
          <a:p>
            <a:pPr lvl="0" rtl="0">
              <a:lnSpc>
                <a:spcPct val="150000"/>
              </a:lnSpc>
              <a:spcBef>
                <a:spcPts val="0"/>
              </a:spcBef>
              <a:buNone/>
            </a:pPr>
            <a:r>
              <a:rPr lang="en" sz="2000" b="1" dirty="0" smtClean="0">
                <a:solidFill>
                  <a:srgbClr val="00ADEF"/>
                </a:solidFill>
                <a:ea typeface="Open Sans"/>
                <a:sym typeface="Open Sans"/>
              </a:rPr>
              <a:t>Core Features</a:t>
            </a:r>
            <a:endParaRPr lang="en-US" sz="2000" b="1" dirty="0" smtClean="0">
              <a:solidFill>
                <a:srgbClr val="00ADEF"/>
              </a:solidFill>
              <a:ea typeface="Open Sans"/>
              <a:sym typeface="Open Sans"/>
            </a:endParaRPr>
          </a:p>
          <a:p>
            <a:pPr lvl="0" rtl="0">
              <a:lnSpc>
                <a:spcPct val="150000"/>
              </a:lnSpc>
              <a:spcBef>
                <a:spcPts val="0"/>
              </a:spcBef>
              <a:buNone/>
            </a:pPr>
            <a:endParaRPr lang="en" sz="1600" b="1" dirty="0">
              <a:solidFill>
                <a:srgbClr val="00ADEF"/>
              </a:solidFill>
              <a:ea typeface="Open Sans"/>
              <a:sym typeface="Open Sans"/>
            </a:endParaRPr>
          </a:p>
          <a:p>
            <a:pPr marL="285750" lvl="0" indent="-285750" rtl="0">
              <a:lnSpc>
                <a:spcPct val="125000"/>
              </a:lnSpc>
              <a:spcBef>
                <a:spcPts val="0"/>
              </a:spcBef>
              <a:buFont typeface="Arial" charset="0"/>
              <a:buChar char="•"/>
            </a:pPr>
            <a:r>
              <a:rPr lang="en-US" sz="1600" dirty="0">
                <a:solidFill>
                  <a:srgbClr val="5E5E5E"/>
                </a:solidFill>
                <a:ea typeface="Open Sans"/>
                <a:sym typeface="Open Sans"/>
              </a:rPr>
              <a:t>Quiz functionality</a:t>
            </a:r>
          </a:p>
          <a:p>
            <a:pPr marL="285750" lvl="0" indent="-285750" rtl="0">
              <a:lnSpc>
                <a:spcPct val="125000"/>
              </a:lnSpc>
              <a:spcBef>
                <a:spcPts val="0"/>
              </a:spcBef>
              <a:buFont typeface="Arial" charset="0"/>
              <a:buChar char="•"/>
            </a:pPr>
            <a:r>
              <a:rPr lang="en-US" sz="1600" dirty="0">
                <a:solidFill>
                  <a:srgbClr val="5E5E5E"/>
                </a:solidFill>
                <a:ea typeface="Open Sans"/>
                <a:sym typeface="Open Sans"/>
              </a:rPr>
              <a:t>Moderator guided ability </a:t>
            </a:r>
            <a:endParaRPr lang="en" sz="1600" dirty="0">
              <a:solidFill>
                <a:srgbClr val="5E5E5E"/>
              </a:solidFill>
              <a:ea typeface="Open Sans"/>
              <a:sym typeface="Open Sans"/>
            </a:endParaRPr>
          </a:p>
          <a:p>
            <a:pPr marL="285750" lvl="0" indent="-285750">
              <a:lnSpc>
                <a:spcPct val="125000"/>
              </a:lnSpc>
              <a:buFont typeface="Arial" charset="0"/>
              <a:buChar char="•"/>
            </a:pPr>
            <a:r>
              <a:rPr lang="en-US" sz="1600" dirty="0">
                <a:solidFill>
                  <a:srgbClr val="5E5E5E"/>
                </a:solidFill>
                <a:ea typeface="Open Sans"/>
                <a:sym typeface="Open Sans"/>
              </a:rPr>
              <a:t>Leaderboard</a:t>
            </a:r>
            <a:endParaRPr lang="en" sz="1600" dirty="0">
              <a:solidFill>
                <a:srgbClr val="5E5E5E"/>
              </a:solidFill>
              <a:ea typeface="Open Sans"/>
              <a:sym typeface="Open Sans"/>
            </a:endParaRPr>
          </a:p>
          <a:p>
            <a:pPr marL="285750" lvl="0" indent="-285750" rtl="0">
              <a:lnSpc>
                <a:spcPct val="125000"/>
              </a:lnSpc>
              <a:spcBef>
                <a:spcPts val="0"/>
              </a:spcBef>
              <a:buFont typeface="Arial" charset="0"/>
              <a:buChar char="•"/>
            </a:pPr>
            <a:r>
              <a:rPr lang="en-US" sz="1600" dirty="0">
                <a:solidFill>
                  <a:srgbClr val="5E5E5E"/>
                </a:solidFill>
                <a:ea typeface="Open Sans"/>
                <a:sym typeface="Open Sans"/>
              </a:rPr>
              <a:t>Time based scoring algorithm</a:t>
            </a:r>
            <a:endParaRPr lang="en" sz="1600" dirty="0">
              <a:solidFill>
                <a:srgbClr val="5E5E5E"/>
              </a:solidFill>
              <a:ea typeface="Open Sans"/>
              <a:sym typeface="Open Sans"/>
            </a:endParaRPr>
          </a:p>
          <a:p>
            <a:pPr marL="285750" lvl="0" indent="-285750" rtl="0">
              <a:lnSpc>
                <a:spcPct val="125000"/>
              </a:lnSpc>
              <a:spcBef>
                <a:spcPts val="0"/>
              </a:spcBef>
              <a:buFont typeface="Arial" charset="0"/>
              <a:buChar char="•"/>
            </a:pPr>
            <a:r>
              <a:rPr lang="en" sz="1600" dirty="0">
                <a:solidFill>
                  <a:srgbClr val="5E5E5E"/>
                </a:solidFill>
                <a:ea typeface="Open Sans"/>
                <a:sym typeface="Open Sans"/>
              </a:rPr>
              <a:t>Custom designed for your </a:t>
            </a:r>
            <a:r>
              <a:rPr lang="en-US" sz="1600" dirty="0">
                <a:solidFill>
                  <a:srgbClr val="5E5E5E"/>
                </a:solidFill>
                <a:ea typeface="Open Sans"/>
                <a:sym typeface="Open Sans"/>
              </a:rPr>
              <a:t>brand</a:t>
            </a:r>
          </a:p>
          <a:p>
            <a:pPr marL="285750" lvl="0" indent="-285750" rtl="0">
              <a:lnSpc>
                <a:spcPct val="125000"/>
              </a:lnSpc>
              <a:spcBef>
                <a:spcPts val="0"/>
              </a:spcBef>
              <a:buFont typeface="Arial" charset="0"/>
              <a:buChar char="•"/>
            </a:pPr>
            <a:r>
              <a:rPr lang="en-US" sz="1600" dirty="0">
                <a:solidFill>
                  <a:srgbClr val="5E5E5E"/>
                </a:solidFill>
                <a:ea typeface="Open Sans"/>
                <a:sym typeface="Open Sans"/>
              </a:rPr>
              <a:t>Mobile ready</a:t>
            </a:r>
            <a:endParaRPr lang="en" sz="1600" dirty="0">
              <a:solidFill>
                <a:srgbClr val="5E5E5E"/>
              </a:solidFill>
              <a:ea typeface="Open Sans"/>
              <a:sym typeface="Open Sans"/>
            </a:endParaRPr>
          </a:p>
        </p:txBody>
      </p:sp>
      <p:pic>
        <p:nvPicPr>
          <p:cNvPr id="56" name="Shape 56"/>
          <p:cNvPicPr preferRelativeResize="0"/>
          <p:nvPr/>
        </p:nvPicPr>
        <p:blipFill>
          <a:blip r:embed="rId3">
            <a:alphaModFix/>
          </a:blip>
          <a:stretch>
            <a:fillRect/>
          </a:stretch>
        </p:blipFill>
        <p:spPr>
          <a:xfrm>
            <a:off x="177250" y="4764100"/>
            <a:ext cx="1122075" cy="216924"/>
          </a:xfrm>
          <a:prstGeom prst="rect">
            <a:avLst/>
          </a:prstGeom>
          <a:noFill/>
          <a:ln>
            <a:noFill/>
          </a:ln>
        </p:spPr>
      </p:pic>
    </p:spTree>
    <p:extLst>
      <p:ext uri="{BB962C8B-B14F-4D97-AF65-F5344CB8AC3E}">
        <p14:creationId xmlns:p14="http://schemas.microsoft.com/office/powerpoint/2010/main" val="1702718262"/>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Shape 62"/>
          <p:cNvSpPr txBox="1">
            <a:spLocks noGrp="1"/>
          </p:cNvSpPr>
          <p:nvPr>
            <p:ph type="body" idx="1"/>
          </p:nvPr>
        </p:nvSpPr>
        <p:spPr>
          <a:xfrm>
            <a:off x="139275" y="2063004"/>
            <a:ext cx="4280700" cy="2660258"/>
          </a:xfrm>
          <a:prstGeom prst="rect">
            <a:avLst/>
          </a:prstGeom>
        </p:spPr>
        <p:txBody>
          <a:bodyPr lIns="91425" tIns="91425" rIns="91425" bIns="91425" anchor="t" anchorCtr="0">
            <a:noAutofit/>
          </a:bodyPr>
          <a:lstStyle/>
          <a:p>
            <a:pPr lvl="0" rtl="0">
              <a:spcBef>
                <a:spcPts val="0"/>
              </a:spcBef>
              <a:buClr>
                <a:schemeClr val="dk1"/>
              </a:buClr>
              <a:buSzPct val="68750"/>
              <a:buFont typeface="Arial"/>
              <a:buNone/>
            </a:pPr>
            <a:r>
              <a:rPr lang="en-US" sz="1500" dirty="0">
                <a:solidFill>
                  <a:srgbClr val="5E5E5E"/>
                </a:solidFill>
                <a:latin typeface="Arial"/>
                <a:cs typeface="Arial"/>
              </a:rPr>
              <a:t>Salesforce’s enablement team asked us to help them create a way to better engage their teams during their Sales Kick Off sessions. We worked with their creative team to build a mountain climber app that showed </a:t>
            </a:r>
            <a:r>
              <a:rPr lang="en-US" sz="1500" dirty="0" smtClean="0">
                <a:solidFill>
                  <a:srgbClr val="5E5E5E"/>
                </a:solidFill>
                <a:latin typeface="Arial"/>
                <a:cs typeface="Arial"/>
              </a:rPr>
              <a:t>the </a:t>
            </a:r>
            <a:r>
              <a:rPr lang="en-US" sz="1500" dirty="0">
                <a:solidFill>
                  <a:srgbClr val="5E5E5E"/>
                </a:solidFill>
                <a:latin typeface="Arial"/>
                <a:cs typeface="Arial"/>
              </a:rPr>
              <a:t>winner based on number of questions correct and amount of time it took to answer. The start of the game was controlled by an MC and all participants could see where they were on the leaderboard.</a:t>
            </a:r>
            <a:endParaRPr sz="1500" dirty="0">
              <a:latin typeface="Arial"/>
              <a:cs typeface="Arial"/>
            </a:endParaRPr>
          </a:p>
        </p:txBody>
      </p:sp>
      <p:sp>
        <p:nvSpPr>
          <p:cNvPr id="6" name="Shape 64"/>
          <p:cNvSpPr txBox="1"/>
          <p:nvPr/>
        </p:nvSpPr>
        <p:spPr>
          <a:xfrm>
            <a:off x="169825" y="147836"/>
            <a:ext cx="4690286" cy="310110"/>
          </a:xfrm>
          <a:prstGeom prst="rect">
            <a:avLst/>
          </a:prstGeom>
          <a:noFill/>
          <a:ln>
            <a:noFill/>
          </a:ln>
        </p:spPr>
        <p:txBody>
          <a:bodyPr lIns="91425" tIns="91425" rIns="91425" bIns="91425" anchor="ctr" anchorCtr="0">
            <a:noAutofit/>
          </a:bodyPr>
          <a:lstStyle/>
          <a:p>
            <a:pPr lvl="0" rtl="0">
              <a:lnSpc>
                <a:spcPct val="150000"/>
              </a:lnSpc>
              <a:spcBef>
                <a:spcPts val="0"/>
              </a:spcBef>
              <a:buNone/>
            </a:pPr>
            <a:r>
              <a:rPr lang="en-US" b="1" dirty="0">
                <a:solidFill>
                  <a:srgbClr val="16ADEE"/>
                </a:solidFill>
                <a:ea typeface="Open Sans"/>
                <a:sym typeface="Open Sans"/>
              </a:rPr>
              <a:t>Interactive Quiz Game  </a:t>
            </a:r>
            <a:r>
              <a:rPr lang="en-US" dirty="0">
                <a:solidFill>
                  <a:schemeClr val="tx2"/>
                </a:solidFill>
                <a:ea typeface="Open Sans"/>
                <a:sym typeface="Open Sans"/>
              </a:rPr>
              <a:t>//  Example</a:t>
            </a:r>
            <a:endParaRPr lang="en" dirty="0">
              <a:solidFill>
                <a:schemeClr val="tx2"/>
              </a:solidFill>
              <a:ea typeface="Open Sans"/>
              <a:sym typeface="Open Sans"/>
            </a:endParaRPr>
          </a:p>
        </p:txBody>
      </p:sp>
      <p:cxnSp>
        <p:nvCxnSpPr>
          <p:cNvPr id="3" name="Straight Connector 2"/>
          <p:cNvCxnSpPr/>
          <p:nvPr/>
        </p:nvCxnSpPr>
        <p:spPr>
          <a:xfrm>
            <a:off x="0" y="689973"/>
            <a:ext cx="9201241"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4" name="Picture 3" descr="Salesforce_Logo_1000px_wide.png"/>
          <p:cNvPicPr>
            <a:picLocks noChangeAspect="1"/>
          </p:cNvPicPr>
          <p:nvPr/>
        </p:nvPicPr>
        <p:blipFill>
          <a:blip r:embed="rId3"/>
          <a:stretch>
            <a:fillRect/>
          </a:stretch>
        </p:blipFill>
        <p:spPr>
          <a:xfrm>
            <a:off x="209677" y="1019175"/>
            <a:ext cx="1414879" cy="989201"/>
          </a:xfrm>
          <a:prstGeom prst="rect">
            <a:avLst/>
          </a:prstGeom>
        </p:spPr>
      </p:pic>
      <p:pic>
        <p:nvPicPr>
          <p:cNvPr id="8" name="Picture 7" descr="tv.jpg"/>
          <p:cNvPicPr>
            <a:picLocks noChangeAspect="1"/>
          </p:cNvPicPr>
          <p:nvPr/>
        </p:nvPicPr>
        <p:blipFill>
          <a:blip r:embed="rId4"/>
          <a:stretch>
            <a:fillRect/>
          </a:stretch>
        </p:blipFill>
        <p:spPr>
          <a:xfrm>
            <a:off x="5076466" y="1104900"/>
            <a:ext cx="4073884" cy="2990812"/>
          </a:xfrm>
          <a:prstGeom prst="rect">
            <a:avLst/>
          </a:prstGeom>
        </p:spPr>
      </p:pic>
      <p:pic>
        <p:nvPicPr>
          <p:cNvPr id="5" name="Picture 4" descr="tablet.png"/>
          <p:cNvPicPr>
            <a:picLocks noChangeAspect="1"/>
          </p:cNvPicPr>
          <p:nvPr/>
        </p:nvPicPr>
        <p:blipFill>
          <a:blip r:embed="rId5"/>
          <a:stretch>
            <a:fillRect/>
          </a:stretch>
        </p:blipFill>
        <p:spPr>
          <a:xfrm>
            <a:off x="4736799" y="2695575"/>
            <a:ext cx="1526529" cy="1950542"/>
          </a:xfrm>
          <a:prstGeom prst="rect">
            <a:avLst/>
          </a:prstGeom>
        </p:spPr>
      </p:pic>
    </p:spTree>
    <p:extLst>
      <p:ext uri="{BB962C8B-B14F-4D97-AF65-F5344CB8AC3E}">
        <p14:creationId xmlns:p14="http://schemas.microsoft.com/office/powerpoint/2010/main" val="1812479417"/>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p:nvPr/>
        </p:nvSpPr>
        <p:spPr>
          <a:xfrm rot="10800000" flipH="1">
            <a:off x="0" y="-125"/>
            <a:ext cx="4576800" cy="5150100"/>
          </a:xfrm>
          <a:prstGeom prst="rect">
            <a:avLst/>
          </a:prstGeom>
          <a:solidFill>
            <a:srgbClr val="00ADEF"/>
          </a:solidFill>
          <a:ln>
            <a:noFill/>
          </a:ln>
        </p:spPr>
        <p:txBody>
          <a:bodyPr lIns="91425" tIns="91425" rIns="91425" bIns="91425" anchor="ctr" anchorCtr="0">
            <a:noAutofit/>
          </a:bodyPr>
          <a:lstStyle/>
          <a:p>
            <a:pPr lvl="0">
              <a:spcBef>
                <a:spcPts val="0"/>
              </a:spcBef>
              <a:buNone/>
            </a:pPr>
            <a:endParaRPr/>
          </a:p>
        </p:txBody>
      </p:sp>
      <p:sp>
        <p:nvSpPr>
          <p:cNvPr id="47" name="Shape 47"/>
          <p:cNvSpPr txBox="1">
            <a:spLocks noGrp="1"/>
          </p:cNvSpPr>
          <p:nvPr>
            <p:ph type="title"/>
          </p:nvPr>
        </p:nvSpPr>
        <p:spPr>
          <a:xfrm>
            <a:off x="139275" y="771798"/>
            <a:ext cx="4249800" cy="1203900"/>
          </a:xfrm>
          <a:prstGeom prst="rect">
            <a:avLst/>
          </a:prstGeom>
        </p:spPr>
        <p:txBody>
          <a:bodyPr lIns="91425" tIns="91425" rIns="91425" bIns="91425" anchor="b" anchorCtr="0">
            <a:noAutofit/>
          </a:bodyPr>
          <a:lstStyle/>
          <a:p>
            <a:pPr lvl="0" rtl="0">
              <a:spcBef>
                <a:spcPts val="0"/>
              </a:spcBef>
              <a:buNone/>
            </a:pPr>
            <a:r>
              <a:rPr lang="en" dirty="0">
                <a:solidFill>
                  <a:srgbClr val="FFFFFF"/>
                </a:solidFill>
                <a:latin typeface="Arial"/>
                <a:cs typeface="Arial"/>
              </a:rPr>
              <a:t>Media Content Management</a:t>
            </a:r>
          </a:p>
        </p:txBody>
      </p:sp>
      <p:sp>
        <p:nvSpPr>
          <p:cNvPr id="48" name="Shape 48"/>
          <p:cNvSpPr txBox="1">
            <a:spLocks noGrp="1"/>
          </p:cNvSpPr>
          <p:nvPr>
            <p:ph type="body" idx="1"/>
          </p:nvPr>
        </p:nvSpPr>
        <p:spPr>
          <a:xfrm>
            <a:off x="139275" y="1967199"/>
            <a:ext cx="4280700" cy="2299799"/>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sz="1800" dirty="0">
                <a:solidFill>
                  <a:srgbClr val="F3F3F3"/>
                </a:solidFill>
                <a:latin typeface="Arial"/>
                <a:cs typeface="Arial"/>
              </a:rPr>
              <a:t>Organize your digital media. Uncover themes and connections found in videos</a:t>
            </a:r>
            <a:r>
              <a:rPr lang="en-US" sz="1800" dirty="0">
                <a:solidFill>
                  <a:srgbClr val="F3F3F3"/>
                </a:solidFill>
                <a:latin typeface="Arial"/>
                <a:cs typeface="Arial"/>
              </a:rPr>
              <a:t> and</a:t>
            </a:r>
            <a:r>
              <a:rPr lang="en" sz="1800" dirty="0">
                <a:solidFill>
                  <a:srgbClr val="F3F3F3"/>
                </a:solidFill>
                <a:latin typeface="Arial"/>
                <a:cs typeface="Arial"/>
              </a:rPr>
              <a:t> photos. Transcribe, tag, and make available to you and your team for easy collaboration.</a:t>
            </a:r>
          </a:p>
          <a:p>
            <a:pPr lvl="0" rtl="0">
              <a:spcBef>
                <a:spcPts val="0"/>
              </a:spcBef>
              <a:buNone/>
            </a:pPr>
            <a:endParaRPr sz="1800" dirty="0">
              <a:latin typeface="Arial"/>
              <a:cs typeface="Arial"/>
            </a:endParaRPr>
          </a:p>
        </p:txBody>
      </p:sp>
      <p:sp>
        <p:nvSpPr>
          <p:cNvPr id="49" name="Shape 49"/>
          <p:cNvSpPr txBox="1"/>
          <p:nvPr/>
        </p:nvSpPr>
        <p:spPr>
          <a:xfrm>
            <a:off x="4875949" y="779474"/>
            <a:ext cx="4280700" cy="3487523"/>
          </a:xfrm>
          <a:prstGeom prst="rect">
            <a:avLst/>
          </a:prstGeom>
          <a:noFill/>
          <a:ln>
            <a:noFill/>
          </a:ln>
        </p:spPr>
        <p:txBody>
          <a:bodyPr lIns="91425" tIns="91425" rIns="91425" bIns="91425" anchor="t" anchorCtr="0">
            <a:noAutofit/>
          </a:bodyPr>
          <a:lstStyle/>
          <a:p>
            <a:pPr lvl="0" rtl="0">
              <a:lnSpc>
                <a:spcPct val="150000"/>
              </a:lnSpc>
              <a:spcBef>
                <a:spcPts val="0"/>
              </a:spcBef>
              <a:buNone/>
            </a:pPr>
            <a:endParaRPr lang="en-US" sz="1600" b="1" dirty="0">
              <a:solidFill>
                <a:srgbClr val="00ADEF"/>
              </a:solidFill>
              <a:ea typeface="Open Sans"/>
              <a:sym typeface="Open Sans"/>
            </a:endParaRPr>
          </a:p>
          <a:p>
            <a:pPr lvl="0" rtl="0">
              <a:lnSpc>
                <a:spcPct val="150000"/>
              </a:lnSpc>
              <a:spcBef>
                <a:spcPts val="0"/>
              </a:spcBef>
              <a:buNone/>
            </a:pPr>
            <a:r>
              <a:rPr lang="en" sz="2000" b="1" dirty="0" smtClean="0">
                <a:solidFill>
                  <a:srgbClr val="00ADEF"/>
                </a:solidFill>
                <a:ea typeface="Open Sans"/>
                <a:sym typeface="Open Sans"/>
              </a:rPr>
              <a:t>Core Features</a:t>
            </a:r>
            <a:endParaRPr lang="en-US" sz="2000" b="1" dirty="0" smtClean="0">
              <a:solidFill>
                <a:srgbClr val="00ADEF"/>
              </a:solidFill>
              <a:ea typeface="Open Sans"/>
              <a:sym typeface="Open Sans"/>
            </a:endParaRPr>
          </a:p>
          <a:p>
            <a:pPr lvl="0" rtl="0">
              <a:lnSpc>
                <a:spcPct val="150000"/>
              </a:lnSpc>
              <a:spcBef>
                <a:spcPts val="0"/>
              </a:spcBef>
              <a:buNone/>
            </a:pPr>
            <a:endParaRPr lang="en" sz="1600" b="1" dirty="0">
              <a:solidFill>
                <a:srgbClr val="00ADEF"/>
              </a:solidFill>
              <a:ea typeface="Open Sans"/>
              <a:sym typeface="Open Sans"/>
            </a:endParaRPr>
          </a:p>
          <a:p>
            <a:pPr lvl="0" rtl="0">
              <a:lnSpc>
                <a:spcPct val="125000"/>
              </a:lnSpc>
              <a:spcBef>
                <a:spcPts val="0"/>
              </a:spcBef>
              <a:buNone/>
            </a:pPr>
            <a:r>
              <a:rPr lang="en" sz="1600" dirty="0">
                <a:solidFill>
                  <a:srgbClr val="5E5E5E"/>
                </a:solidFill>
                <a:ea typeface="Open Sans"/>
                <a:sym typeface="Open Sans"/>
              </a:rPr>
              <a:t>• Video Management</a:t>
            </a:r>
          </a:p>
          <a:p>
            <a:pPr lvl="0">
              <a:lnSpc>
                <a:spcPct val="125000"/>
              </a:lnSpc>
            </a:pPr>
            <a:r>
              <a:rPr lang="en" sz="1600" dirty="0">
                <a:solidFill>
                  <a:srgbClr val="5E5E5E"/>
                </a:solidFill>
                <a:ea typeface="Open Sans"/>
                <a:sym typeface="Open Sans"/>
              </a:rPr>
              <a:t>• </a:t>
            </a:r>
            <a:r>
              <a:rPr lang="en-US" sz="1600" dirty="0">
                <a:solidFill>
                  <a:srgbClr val="5E5E5E"/>
                </a:solidFill>
                <a:ea typeface="Open Sans"/>
                <a:sym typeface="Open Sans"/>
              </a:rPr>
              <a:t>Share insights across departments</a:t>
            </a:r>
            <a:endParaRPr lang="en" sz="1600" dirty="0">
              <a:solidFill>
                <a:srgbClr val="5E5E5E"/>
              </a:solidFill>
              <a:ea typeface="Open Sans"/>
              <a:sym typeface="Open Sans"/>
            </a:endParaRPr>
          </a:p>
          <a:p>
            <a:pPr lvl="0" rtl="0">
              <a:lnSpc>
                <a:spcPct val="125000"/>
              </a:lnSpc>
              <a:spcBef>
                <a:spcPts val="0"/>
              </a:spcBef>
              <a:buNone/>
            </a:pPr>
            <a:r>
              <a:rPr lang="en" sz="1600" dirty="0">
                <a:solidFill>
                  <a:srgbClr val="5E5E5E"/>
                </a:solidFill>
                <a:ea typeface="Open Sans"/>
                <a:sym typeface="Open Sans"/>
              </a:rPr>
              <a:t>• Dynamic Search</a:t>
            </a:r>
          </a:p>
          <a:p>
            <a:pPr lvl="0" rtl="0">
              <a:lnSpc>
                <a:spcPct val="125000"/>
              </a:lnSpc>
              <a:spcBef>
                <a:spcPts val="0"/>
              </a:spcBef>
              <a:buNone/>
            </a:pPr>
            <a:r>
              <a:rPr lang="en" sz="1600" dirty="0">
                <a:solidFill>
                  <a:srgbClr val="5E5E5E"/>
                </a:solidFill>
                <a:ea typeface="Open Sans"/>
                <a:sym typeface="Open Sans"/>
              </a:rPr>
              <a:t>• Flexible Presentation</a:t>
            </a:r>
          </a:p>
          <a:p>
            <a:pPr lvl="0" rtl="0">
              <a:lnSpc>
                <a:spcPct val="125000"/>
              </a:lnSpc>
              <a:spcBef>
                <a:spcPts val="0"/>
              </a:spcBef>
              <a:buNone/>
            </a:pPr>
            <a:r>
              <a:rPr lang="en" sz="1600" dirty="0">
                <a:solidFill>
                  <a:srgbClr val="5E5E5E"/>
                </a:solidFill>
                <a:ea typeface="Open Sans"/>
                <a:sym typeface="Open Sans"/>
              </a:rPr>
              <a:t>• Custom Designed for your business</a:t>
            </a:r>
          </a:p>
        </p:txBody>
      </p:sp>
      <p:pic>
        <p:nvPicPr>
          <p:cNvPr id="56" name="Shape 56"/>
          <p:cNvPicPr preferRelativeResize="0"/>
          <p:nvPr/>
        </p:nvPicPr>
        <p:blipFill>
          <a:blip r:embed="rId3">
            <a:alphaModFix/>
          </a:blip>
          <a:stretch>
            <a:fillRect/>
          </a:stretch>
        </p:blipFill>
        <p:spPr>
          <a:xfrm>
            <a:off x="177250" y="4764100"/>
            <a:ext cx="1122075" cy="21692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Shape 61"/>
          <p:cNvPicPr preferRelativeResize="0"/>
          <p:nvPr/>
        </p:nvPicPr>
        <p:blipFill>
          <a:blip r:embed="rId3">
            <a:alphaModFix/>
          </a:blip>
          <a:stretch>
            <a:fillRect/>
          </a:stretch>
        </p:blipFill>
        <p:spPr>
          <a:xfrm>
            <a:off x="4589075" y="1276675"/>
            <a:ext cx="4554925" cy="3097549"/>
          </a:xfrm>
          <a:prstGeom prst="rect">
            <a:avLst/>
          </a:prstGeom>
          <a:noFill/>
          <a:ln>
            <a:noFill/>
          </a:ln>
        </p:spPr>
      </p:pic>
      <p:sp>
        <p:nvSpPr>
          <p:cNvPr id="62" name="Shape 62"/>
          <p:cNvSpPr txBox="1">
            <a:spLocks noGrp="1"/>
          </p:cNvSpPr>
          <p:nvPr>
            <p:ph type="body" idx="1"/>
          </p:nvPr>
        </p:nvSpPr>
        <p:spPr>
          <a:xfrm>
            <a:off x="139275" y="2063004"/>
            <a:ext cx="4280700" cy="2660258"/>
          </a:xfrm>
          <a:prstGeom prst="rect">
            <a:avLst/>
          </a:prstGeom>
        </p:spPr>
        <p:txBody>
          <a:bodyPr lIns="91425" tIns="91425" rIns="91425" bIns="91425" anchor="t" anchorCtr="0">
            <a:noAutofit/>
          </a:bodyPr>
          <a:lstStyle/>
          <a:p>
            <a:pPr lvl="0" rtl="0">
              <a:spcBef>
                <a:spcPts val="0"/>
              </a:spcBef>
              <a:buClr>
                <a:schemeClr val="dk1"/>
              </a:buClr>
              <a:buSzPct val="68750"/>
              <a:buFont typeface="Arial"/>
              <a:buNone/>
            </a:pPr>
            <a:r>
              <a:rPr lang="en-US" sz="1500" dirty="0">
                <a:solidFill>
                  <a:srgbClr val="5E5E5E"/>
                </a:solidFill>
                <a:latin typeface="Arial"/>
                <a:cs typeface="Arial"/>
              </a:rPr>
              <a:t>Conifer</a:t>
            </a:r>
            <a:r>
              <a:rPr lang="en" sz="1500" dirty="0">
                <a:solidFill>
                  <a:srgbClr val="5E5E5E"/>
                </a:solidFill>
                <a:latin typeface="Arial"/>
                <a:cs typeface="Arial"/>
              </a:rPr>
              <a:t> </a:t>
            </a:r>
            <a:r>
              <a:rPr lang="en-US" sz="1500" dirty="0">
                <a:solidFill>
                  <a:srgbClr val="5E5E5E"/>
                </a:solidFill>
                <a:latin typeface="Arial"/>
                <a:cs typeface="Arial"/>
              </a:rPr>
              <a:t>is a market research firm who </a:t>
            </a:r>
            <a:r>
              <a:rPr lang="en" sz="1500" dirty="0">
                <a:solidFill>
                  <a:srgbClr val="5E5E5E"/>
                </a:solidFill>
                <a:latin typeface="Arial"/>
                <a:cs typeface="Arial"/>
              </a:rPr>
              <a:t>help</a:t>
            </a:r>
            <a:r>
              <a:rPr lang="en-US" sz="1500" dirty="0">
                <a:solidFill>
                  <a:srgbClr val="5E5E5E"/>
                </a:solidFill>
                <a:latin typeface="Arial"/>
                <a:cs typeface="Arial"/>
              </a:rPr>
              <a:t>s</a:t>
            </a:r>
            <a:r>
              <a:rPr lang="en" sz="1500" dirty="0">
                <a:solidFill>
                  <a:srgbClr val="5E5E5E"/>
                </a:solidFill>
                <a:latin typeface="Arial"/>
                <a:cs typeface="Arial"/>
              </a:rPr>
              <a:t> Fortune 500 companies better understand their target customers, </a:t>
            </a:r>
            <a:r>
              <a:rPr lang="en-US" sz="1500" dirty="0">
                <a:solidFill>
                  <a:srgbClr val="5E5E5E"/>
                </a:solidFill>
                <a:latin typeface="Arial"/>
                <a:cs typeface="Arial"/>
              </a:rPr>
              <a:t>and identify </a:t>
            </a:r>
            <a:r>
              <a:rPr lang="en-US" sz="1500" dirty="0">
                <a:latin typeface="Arial"/>
                <a:cs typeface="Arial"/>
              </a:rPr>
              <a:t>promising </a:t>
            </a:r>
            <a:r>
              <a:rPr lang="en" sz="1500" dirty="0">
                <a:solidFill>
                  <a:srgbClr val="5E5E5E"/>
                </a:solidFill>
                <a:latin typeface="Arial"/>
                <a:cs typeface="Arial"/>
              </a:rPr>
              <a:t>business opportunities</a:t>
            </a:r>
            <a:r>
              <a:rPr lang="en-US" sz="1500" dirty="0">
                <a:solidFill>
                  <a:srgbClr val="5E5E5E"/>
                </a:solidFill>
                <a:latin typeface="Arial"/>
                <a:cs typeface="Arial"/>
              </a:rPr>
              <a:t>. </a:t>
            </a:r>
            <a:r>
              <a:rPr lang="en-US" sz="1500" dirty="0">
                <a:latin typeface="Arial"/>
                <a:cs typeface="Arial"/>
              </a:rPr>
              <a:t>We built an easy way for them to scale their data and media storage.  This gives Conifer the ability to handle more client projects, share market insights, and help those clients make informed product development decisions.</a:t>
            </a:r>
            <a:endParaRPr sz="1500" dirty="0">
              <a:latin typeface="Arial"/>
              <a:cs typeface="Arial"/>
            </a:endParaRPr>
          </a:p>
        </p:txBody>
      </p:sp>
      <p:pic>
        <p:nvPicPr>
          <p:cNvPr id="63" name="Shape 63"/>
          <p:cNvPicPr preferRelativeResize="0"/>
          <p:nvPr/>
        </p:nvPicPr>
        <p:blipFill>
          <a:blip r:embed="rId4">
            <a:alphaModFix/>
          </a:blip>
          <a:stretch>
            <a:fillRect/>
          </a:stretch>
        </p:blipFill>
        <p:spPr>
          <a:xfrm>
            <a:off x="80452" y="1038686"/>
            <a:ext cx="3420394" cy="1126999"/>
          </a:xfrm>
          <a:prstGeom prst="rect">
            <a:avLst/>
          </a:prstGeom>
          <a:noFill/>
          <a:ln>
            <a:noFill/>
          </a:ln>
        </p:spPr>
      </p:pic>
      <p:sp>
        <p:nvSpPr>
          <p:cNvPr id="6" name="Shape 64"/>
          <p:cNvSpPr txBox="1"/>
          <p:nvPr/>
        </p:nvSpPr>
        <p:spPr>
          <a:xfrm>
            <a:off x="169825" y="147836"/>
            <a:ext cx="4690286" cy="310110"/>
          </a:xfrm>
          <a:prstGeom prst="rect">
            <a:avLst/>
          </a:prstGeom>
          <a:noFill/>
          <a:ln>
            <a:noFill/>
          </a:ln>
        </p:spPr>
        <p:txBody>
          <a:bodyPr lIns="91425" tIns="91425" rIns="91425" bIns="91425" anchor="ctr" anchorCtr="0">
            <a:noAutofit/>
          </a:bodyPr>
          <a:lstStyle/>
          <a:p>
            <a:pPr lvl="0" rtl="0">
              <a:lnSpc>
                <a:spcPct val="150000"/>
              </a:lnSpc>
              <a:spcBef>
                <a:spcPts val="0"/>
              </a:spcBef>
              <a:buNone/>
            </a:pPr>
            <a:r>
              <a:rPr lang="en-US" b="1" dirty="0">
                <a:solidFill>
                  <a:srgbClr val="16ADEE"/>
                </a:solidFill>
                <a:ea typeface="Open Sans"/>
                <a:sym typeface="Open Sans"/>
              </a:rPr>
              <a:t>Media Content Management  </a:t>
            </a:r>
            <a:r>
              <a:rPr lang="en-US" dirty="0">
                <a:solidFill>
                  <a:schemeClr val="tx2"/>
                </a:solidFill>
                <a:ea typeface="Open Sans"/>
                <a:sym typeface="Open Sans"/>
              </a:rPr>
              <a:t>//  Example</a:t>
            </a:r>
            <a:endParaRPr lang="en" dirty="0">
              <a:solidFill>
                <a:schemeClr val="tx2"/>
              </a:solidFill>
              <a:ea typeface="Open Sans"/>
              <a:sym typeface="Open Sans"/>
            </a:endParaRPr>
          </a:p>
        </p:txBody>
      </p:sp>
      <p:cxnSp>
        <p:nvCxnSpPr>
          <p:cNvPr id="3" name="Straight Connector 2"/>
          <p:cNvCxnSpPr/>
          <p:nvPr/>
        </p:nvCxnSpPr>
        <p:spPr>
          <a:xfrm>
            <a:off x="0" y="689973"/>
            <a:ext cx="9201241"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406596" y="4383928"/>
            <a:ext cx="1046480" cy="246221"/>
          </a:xfrm>
          <a:prstGeom prst="rect">
            <a:avLst/>
          </a:prstGeom>
          <a:noFill/>
        </p:spPr>
        <p:txBody>
          <a:bodyPr wrap="square" rtlCol="0">
            <a:spAutoFit/>
          </a:bodyPr>
          <a:lstStyle/>
          <a:p>
            <a:pPr algn="ctr"/>
            <a:r>
              <a:rPr lang="en-US" sz="1000" b="1" dirty="0">
                <a:solidFill>
                  <a:schemeClr val="tx2"/>
                </a:solidFill>
                <a:hlinkClick r:id="rId5"/>
              </a:rPr>
              <a:t>View Site</a:t>
            </a:r>
            <a:endParaRPr lang="en-US" sz="1000" b="1" dirty="0">
              <a:solidFill>
                <a:schemeClr val="tx2"/>
              </a:solidFil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p:nvPr/>
        </p:nvSpPr>
        <p:spPr>
          <a:xfrm rot="10800000" flipH="1">
            <a:off x="0" y="-125"/>
            <a:ext cx="4576800" cy="5150100"/>
          </a:xfrm>
          <a:prstGeom prst="rect">
            <a:avLst/>
          </a:prstGeom>
          <a:solidFill>
            <a:srgbClr val="00ADEF"/>
          </a:solidFill>
          <a:ln>
            <a:noFill/>
          </a:ln>
        </p:spPr>
        <p:txBody>
          <a:bodyPr lIns="91425" tIns="91425" rIns="91425" bIns="91425" anchor="ctr" anchorCtr="0">
            <a:noAutofit/>
          </a:bodyPr>
          <a:lstStyle/>
          <a:p>
            <a:pPr lvl="0">
              <a:spcBef>
                <a:spcPts val="0"/>
              </a:spcBef>
              <a:buNone/>
            </a:pPr>
            <a:endParaRPr/>
          </a:p>
        </p:txBody>
      </p:sp>
      <p:sp>
        <p:nvSpPr>
          <p:cNvPr id="47" name="Shape 47"/>
          <p:cNvSpPr txBox="1">
            <a:spLocks noGrp="1"/>
          </p:cNvSpPr>
          <p:nvPr>
            <p:ph type="title"/>
          </p:nvPr>
        </p:nvSpPr>
        <p:spPr>
          <a:xfrm>
            <a:off x="139275" y="771798"/>
            <a:ext cx="4249800" cy="1203900"/>
          </a:xfrm>
          <a:prstGeom prst="rect">
            <a:avLst/>
          </a:prstGeom>
        </p:spPr>
        <p:txBody>
          <a:bodyPr lIns="91425" tIns="91425" rIns="91425" bIns="91425" anchor="b" anchorCtr="0">
            <a:noAutofit/>
          </a:bodyPr>
          <a:lstStyle/>
          <a:p>
            <a:pPr lvl="0" rtl="0">
              <a:spcBef>
                <a:spcPts val="0"/>
              </a:spcBef>
              <a:buNone/>
            </a:pPr>
            <a:r>
              <a:rPr lang="en-US" dirty="0">
                <a:solidFill>
                  <a:srgbClr val="FFFFFF"/>
                </a:solidFill>
                <a:latin typeface="Arial"/>
                <a:cs typeface="Arial"/>
              </a:rPr>
              <a:t>Document/</a:t>
            </a:r>
            <a:br>
              <a:rPr lang="en-US" dirty="0">
                <a:solidFill>
                  <a:srgbClr val="FFFFFF"/>
                </a:solidFill>
                <a:latin typeface="Arial"/>
                <a:cs typeface="Arial"/>
              </a:rPr>
            </a:br>
            <a:r>
              <a:rPr lang="en-US" dirty="0">
                <a:solidFill>
                  <a:srgbClr val="FFFFFF"/>
                </a:solidFill>
                <a:latin typeface="Arial"/>
                <a:cs typeface="Arial"/>
              </a:rPr>
              <a:t>Knowledge sharing platform</a:t>
            </a:r>
            <a:endParaRPr lang="en" dirty="0">
              <a:solidFill>
                <a:srgbClr val="FFFFFF"/>
              </a:solidFill>
              <a:latin typeface="Arial"/>
              <a:cs typeface="Arial"/>
            </a:endParaRPr>
          </a:p>
        </p:txBody>
      </p:sp>
      <p:sp>
        <p:nvSpPr>
          <p:cNvPr id="48" name="Shape 48"/>
          <p:cNvSpPr txBox="1">
            <a:spLocks noGrp="1"/>
          </p:cNvSpPr>
          <p:nvPr>
            <p:ph type="body" idx="1"/>
          </p:nvPr>
        </p:nvSpPr>
        <p:spPr>
          <a:xfrm>
            <a:off x="139275" y="1967199"/>
            <a:ext cx="4280700" cy="2299799"/>
          </a:xfrm>
          <a:prstGeom prst="rect">
            <a:avLst/>
          </a:prstGeom>
        </p:spPr>
        <p:txBody>
          <a:bodyPr lIns="91425" tIns="91425" rIns="91425" bIns="91425" anchor="t" anchorCtr="0">
            <a:noAutofit/>
          </a:bodyPr>
          <a:lstStyle/>
          <a:p>
            <a:pPr lvl="0">
              <a:buClr>
                <a:schemeClr val="dk1"/>
              </a:buClr>
              <a:buSzPct val="61111"/>
            </a:pPr>
            <a:r>
              <a:rPr lang="en" sz="1800" dirty="0">
                <a:solidFill>
                  <a:srgbClr val="F3F3F3"/>
                </a:solidFill>
                <a:latin typeface="Arial"/>
                <a:cs typeface="Arial"/>
              </a:rPr>
              <a:t>Organize and collaborate on your documents. Easily find your important documents and see their history. Comment, share, and collaborate on them.</a:t>
            </a:r>
          </a:p>
        </p:txBody>
      </p:sp>
      <p:sp>
        <p:nvSpPr>
          <p:cNvPr id="49" name="Shape 49"/>
          <p:cNvSpPr txBox="1"/>
          <p:nvPr/>
        </p:nvSpPr>
        <p:spPr>
          <a:xfrm>
            <a:off x="4875949" y="779474"/>
            <a:ext cx="4280700" cy="3487523"/>
          </a:xfrm>
          <a:prstGeom prst="rect">
            <a:avLst/>
          </a:prstGeom>
          <a:noFill/>
          <a:ln>
            <a:noFill/>
          </a:ln>
        </p:spPr>
        <p:txBody>
          <a:bodyPr lIns="91425" tIns="91425" rIns="91425" bIns="91425" anchor="t" anchorCtr="0">
            <a:noAutofit/>
          </a:bodyPr>
          <a:lstStyle/>
          <a:p>
            <a:pPr lvl="0" rtl="0">
              <a:lnSpc>
                <a:spcPct val="150000"/>
              </a:lnSpc>
              <a:spcBef>
                <a:spcPts val="0"/>
              </a:spcBef>
              <a:buNone/>
            </a:pPr>
            <a:endParaRPr lang="en-US" sz="1600" b="1" dirty="0" smtClean="0">
              <a:solidFill>
                <a:srgbClr val="00ADEF"/>
              </a:solidFill>
              <a:ea typeface="Open Sans"/>
              <a:sym typeface="Open Sans"/>
            </a:endParaRPr>
          </a:p>
          <a:p>
            <a:pPr lvl="0" rtl="0">
              <a:lnSpc>
                <a:spcPct val="150000"/>
              </a:lnSpc>
              <a:spcBef>
                <a:spcPts val="0"/>
              </a:spcBef>
              <a:buNone/>
            </a:pPr>
            <a:r>
              <a:rPr lang="en" sz="2000" b="1" dirty="0" smtClean="0">
                <a:solidFill>
                  <a:srgbClr val="00ADEF"/>
                </a:solidFill>
                <a:ea typeface="Open Sans"/>
                <a:sym typeface="Open Sans"/>
              </a:rPr>
              <a:t>Core Features</a:t>
            </a:r>
            <a:endParaRPr lang="en-US" sz="2000" b="1" dirty="0" smtClean="0">
              <a:solidFill>
                <a:srgbClr val="00ADEF"/>
              </a:solidFill>
              <a:ea typeface="Open Sans"/>
              <a:sym typeface="Open Sans"/>
            </a:endParaRPr>
          </a:p>
          <a:p>
            <a:pPr lvl="0" rtl="0">
              <a:lnSpc>
                <a:spcPct val="150000"/>
              </a:lnSpc>
              <a:spcBef>
                <a:spcPts val="0"/>
              </a:spcBef>
              <a:buNone/>
            </a:pPr>
            <a:endParaRPr lang="en" sz="1600" b="1" dirty="0">
              <a:solidFill>
                <a:srgbClr val="00ADEF"/>
              </a:solidFill>
              <a:ea typeface="Open Sans"/>
              <a:sym typeface="Open Sans"/>
            </a:endParaRPr>
          </a:p>
          <a:p>
            <a:pPr marL="285750" lvl="0" indent="-285750">
              <a:lnSpc>
                <a:spcPct val="125000"/>
              </a:lnSpc>
              <a:buFont typeface="Arial"/>
              <a:buChar char="•"/>
            </a:pPr>
            <a:r>
              <a:rPr lang="en-US" sz="1600" dirty="0">
                <a:solidFill>
                  <a:srgbClr val="5E5E5E"/>
                </a:solidFill>
                <a:ea typeface="Open Sans"/>
                <a:sym typeface="Open Sans"/>
              </a:rPr>
              <a:t>Document </a:t>
            </a:r>
            <a:r>
              <a:rPr lang="en" sz="1600" dirty="0">
                <a:solidFill>
                  <a:srgbClr val="5E5E5E"/>
                </a:solidFill>
                <a:ea typeface="Open Sans"/>
                <a:sym typeface="Open Sans"/>
              </a:rPr>
              <a:t>Version Control</a:t>
            </a:r>
          </a:p>
          <a:p>
            <a:pPr marL="285750" lvl="0" indent="-285750">
              <a:lnSpc>
                <a:spcPct val="125000"/>
              </a:lnSpc>
              <a:buFont typeface="Arial"/>
              <a:buChar char="•"/>
            </a:pPr>
            <a:r>
              <a:rPr lang="en" sz="1600" dirty="0">
                <a:solidFill>
                  <a:srgbClr val="5E5E5E"/>
                </a:solidFill>
                <a:ea typeface="Open Sans"/>
                <a:sym typeface="Open Sans"/>
              </a:rPr>
              <a:t>Dynamic Search</a:t>
            </a:r>
          </a:p>
          <a:p>
            <a:pPr marL="285750" lvl="0" indent="-285750">
              <a:lnSpc>
                <a:spcPct val="125000"/>
              </a:lnSpc>
              <a:buFont typeface="Arial"/>
              <a:buChar char="•"/>
            </a:pPr>
            <a:r>
              <a:rPr lang="en" sz="1600" dirty="0">
                <a:solidFill>
                  <a:srgbClr val="5E5E5E"/>
                </a:solidFill>
                <a:ea typeface="Open Sans"/>
                <a:sym typeface="Open Sans"/>
              </a:rPr>
              <a:t>Permissions Management</a:t>
            </a:r>
          </a:p>
          <a:p>
            <a:pPr marL="285750" lvl="0" indent="-285750">
              <a:lnSpc>
                <a:spcPct val="125000"/>
              </a:lnSpc>
              <a:buFont typeface="Arial"/>
              <a:buChar char="•"/>
            </a:pPr>
            <a:r>
              <a:rPr lang="en" sz="1600" dirty="0">
                <a:solidFill>
                  <a:srgbClr val="5E5E5E"/>
                </a:solidFill>
                <a:ea typeface="Open Sans"/>
                <a:sym typeface="Open Sans"/>
              </a:rPr>
              <a:t>Commenting</a:t>
            </a:r>
            <a:endParaRPr lang="en-US" sz="1600" dirty="0">
              <a:solidFill>
                <a:srgbClr val="5E5E5E"/>
              </a:solidFill>
              <a:ea typeface="Open Sans"/>
              <a:sym typeface="Open Sans"/>
            </a:endParaRPr>
          </a:p>
          <a:p>
            <a:pPr marL="285750" lvl="0" indent="-285750">
              <a:lnSpc>
                <a:spcPct val="125000"/>
              </a:lnSpc>
              <a:buFont typeface="Arial"/>
              <a:buChar char="•"/>
            </a:pPr>
            <a:r>
              <a:rPr lang="en-US" sz="1600" dirty="0">
                <a:solidFill>
                  <a:srgbClr val="5E5E5E"/>
                </a:solidFill>
                <a:ea typeface="Open Sans"/>
                <a:sym typeface="Open Sans"/>
              </a:rPr>
              <a:t>Push notifications to keep users informed</a:t>
            </a:r>
            <a:endParaRPr lang="en" sz="1600" dirty="0">
              <a:solidFill>
                <a:srgbClr val="5E5E5E"/>
              </a:solidFill>
              <a:ea typeface="Open Sans"/>
              <a:sym typeface="Open Sans"/>
            </a:endParaRPr>
          </a:p>
        </p:txBody>
      </p:sp>
      <p:pic>
        <p:nvPicPr>
          <p:cNvPr id="56" name="Shape 56"/>
          <p:cNvPicPr preferRelativeResize="0"/>
          <p:nvPr/>
        </p:nvPicPr>
        <p:blipFill>
          <a:blip r:embed="rId3">
            <a:alphaModFix/>
          </a:blip>
          <a:stretch>
            <a:fillRect/>
          </a:stretch>
        </p:blipFill>
        <p:spPr>
          <a:xfrm>
            <a:off x="177250" y="4764100"/>
            <a:ext cx="1122075" cy="216924"/>
          </a:xfrm>
          <a:prstGeom prst="rect">
            <a:avLst/>
          </a:prstGeom>
          <a:noFill/>
          <a:ln>
            <a:noFill/>
          </a:ln>
        </p:spPr>
      </p:pic>
    </p:spTree>
    <p:extLst>
      <p:ext uri="{BB962C8B-B14F-4D97-AF65-F5344CB8AC3E}">
        <p14:creationId xmlns:p14="http://schemas.microsoft.com/office/powerpoint/2010/main" val="573462006"/>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Shape 62"/>
          <p:cNvSpPr txBox="1">
            <a:spLocks noGrp="1"/>
          </p:cNvSpPr>
          <p:nvPr>
            <p:ph type="body" idx="1"/>
          </p:nvPr>
        </p:nvSpPr>
        <p:spPr>
          <a:xfrm>
            <a:off x="139275" y="2063004"/>
            <a:ext cx="4280700" cy="2299799"/>
          </a:xfrm>
          <a:prstGeom prst="rect">
            <a:avLst/>
          </a:prstGeom>
        </p:spPr>
        <p:txBody>
          <a:bodyPr lIns="91425" tIns="91425" rIns="91425" bIns="91425" anchor="t" anchorCtr="0">
            <a:noAutofit/>
          </a:bodyPr>
          <a:lstStyle/>
          <a:p>
            <a:pPr lvl="0">
              <a:buClr>
                <a:schemeClr val="dk1"/>
              </a:buClr>
              <a:buSzPct val="68750"/>
            </a:pPr>
            <a:r>
              <a:rPr lang="en" sz="1600" dirty="0">
                <a:latin typeface="Arial"/>
                <a:cs typeface="Arial"/>
              </a:rPr>
              <a:t>ContentWeb helps PR groups be much more effective. We worked with them to create a way to easiliy organize, categorize, and access their communications content. Now they</a:t>
            </a:r>
            <a:r>
              <a:rPr lang="en-US" sz="1600" dirty="0">
                <a:latin typeface="Arial"/>
                <a:cs typeface="Arial"/>
              </a:rPr>
              <a:t> can quickly</a:t>
            </a:r>
            <a:r>
              <a:rPr lang="en" sz="1600" dirty="0">
                <a:latin typeface="Arial"/>
                <a:cs typeface="Arial"/>
              </a:rPr>
              <a:t> share documents, save new versions, collaborate and comment on them</a:t>
            </a:r>
            <a:r>
              <a:rPr lang="en-US" sz="1600" dirty="0">
                <a:latin typeface="Arial"/>
                <a:cs typeface="Arial"/>
              </a:rPr>
              <a:t> on any device</a:t>
            </a:r>
            <a:r>
              <a:rPr lang="en" sz="1600" dirty="0">
                <a:latin typeface="Arial"/>
                <a:cs typeface="Arial"/>
              </a:rPr>
              <a:t>.</a:t>
            </a:r>
          </a:p>
        </p:txBody>
      </p:sp>
      <p:sp>
        <p:nvSpPr>
          <p:cNvPr id="6" name="Shape 64"/>
          <p:cNvSpPr txBox="1"/>
          <p:nvPr/>
        </p:nvSpPr>
        <p:spPr>
          <a:xfrm>
            <a:off x="169825" y="147836"/>
            <a:ext cx="5764884" cy="310110"/>
          </a:xfrm>
          <a:prstGeom prst="rect">
            <a:avLst/>
          </a:prstGeom>
          <a:noFill/>
          <a:ln>
            <a:noFill/>
          </a:ln>
        </p:spPr>
        <p:txBody>
          <a:bodyPr lIns="91425" tIns="91425" rIns="91425" bIns="91425" anchor="ctr" anchorCtr="0">
            <a:noAutofit/>
          </a:bodyPr>
          <a:lstStyle/>
          <a:p>
            <a:pPr lvl="0">
              <a:lnSpc>
                <a:spcPct val="150000"/>
              </a:lnSpc>
            </a:pPr>
            <a:r>
              <a:rPr lang="en-US" b="1" dirty="0">
                <a:solidFill>
                  <a:srgbClr val="16ADEE"/>
                </a:solidFill>
                <a:ea typeface="Open Sans"/>
                <a:sym typeface="Open Sans"/>
              </a:rPr>
              <a:t>Document/Knowledge sharing platform  </a:t>
            </a:r>
            <a:r>
              <a:rPr lang="en-US" dirty="0">
                <a:solidFill>
                  <a:schemeClr val="tx2"/>
                </a:solidFill>
                <a:ea typeface="Open Sans"/>
                <a:sym typeface="Open Sans"/>
              </a:rPr>
              <a:t>//  Example</a:t>
            </a:r>
            <a:endParaRPr lang="en" dirty="0">
              <a:solidFill>
                <a:schemeClr val="tx2"/>
              </a:solidFill>
              <a:ea typeface="Open Sans"/>
              <a:sym typeface="Open Sans"/>
            </a:endParaRPr>
          </a:p>
        </p:txBody>
      </p:sp>
      <p:cxnSp>
        <p:nvCxnSpPr>
          <p:cNvPr id="3" name="Straight Connector 2"/>
          <p:cNvCxnSpPr/>
          <p:nvPr/>
        </p:nvCxnSpPr>
        <p:spPr>
          <a:xfrm>
            <a:off x="0" y="689973"/>
            <a:ext cx="9201241"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2" name="Picture 1" descr="contentweb-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814" y="1231458"/>
            <a:ext cx="1939752" cy="742374"/>
          </a:xfrm>
          <a:prstGeom prst="rect">
            <a:avLst/>
          </a:prstGeom>
        </p:spPr>
      </p:pic>
      <p:pic>
        <p:nvPicPr>
          <p:cNvPr id="4" name="Picture 3" descr="content-we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9075" y="1336893"/>
            <a:ext cx="4554925" cy="3090661"/>
          </a:xfrm>
          <a:prstGeom prst="rect">
            <a:avLst/>
          </a:prstGeom>
        </p:spPr>
      </p:pic>
      <p:sp>
        <p:nvSpPr>
          <p:cNvPr id="7" name="TextBox 6"/>
          <p:cNvSpPr txBox="1"/>
          <p:nvPr/>
        </p:nvSpPr>
        <p:spPr>
          <a:xfrm>
            <a:off x="1459809" y="4181333"/>
            <a:ext cx="1046480" cy="246221"/>
          </a:xfrm>
          <a:prstGeom prst="rect">
            <a:avLst/>
          </a:prstGeom>
          <a:noFill/>
        </p:spPr>
        <p:txBody>
          <a:bodyPr wrap="square" rtlCol="0">
            <a:spAutoFit/>
          </a:bodyPr>
          <a:lstStyle/>
          <a:p>
            <a:pPr algn="ctr"/>
            <a:r>
              <a:rPr lang="en-US" sz="1000" b="1" dirty="0">
                <a:solidFill>
                  <a:schemeClr val="tx2"/>
                </a:solidFill>
                <a:hlinkClick r:id="rId5"/>
              </a:rPr>
              <a:t>View Site</a:t>
            </a:r>
            <a:endParaRPr lang="en-US" sz="1000" b="1" dirty="0">
              <a:solidFill>
                <a:schemeClr val="tx2"/>
              </a:solidFill>
            </a:endParaRPr>
          </a:p>
        </p:txBody>
      </p:sp>
    </p:spTree>
    <p:extLst>
      <p:ext uri="{BB962C8B-B14F-4D97-AF65-F5344CB8AC3E}">
        <p14:creationId xmlns:p14="http://schemas.microsoft.com/office/powerpoint/2010/main" val="1295063186"/>
      </p:ext>
    </p:extLst>
  </p:cSld>
  <p:clrMapOvr>
    <a:masterClrMapping/>
  </p:clrMapOvr>
  <p:transition spd="slow">
    <p:cut/>
  </p:transition>
</p:sld>
</file>

<file path=ppt/theme/theme1.xml><?xml version="1.0" encoding="utf-8"?>
<a:theme xmlns:a="http://schemas.openxmlformats.org/drawingml/2006/main" name="LaunchPad Lab Theme">
  <a:themeElements>
    <a:clrScheme name="Custom 1">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C4C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22866</TotalTime>
  <Words>1156</Words>
  <Application>Microsoft Macintosh PowerPoint</Application>
  <PresentationFormat>On-screen Show (16:9)</PresentationFormat>
  <Paragraphs>153</Paragraphs>
  <Slides>20</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Open Sans</vt:lpstr>
      <vt:lpstr>Arial</vt:lpstr>
      <vt:lpstr>LaunchPad Lab Theme</vt:lpstr>
      <vt:lpstr>Heroku Partner</vt:lpstr>
      <vt:lpstr>Who is LaunchPad Lab?</vt:lpstr>
      <vt:lpstr>How to use this playbook</vt:lpstr>
      <vt:lpstr>Interactive quiz game</vt:lpstr>
      <vt:lpstr>PowerPoint Presentation</vt:lpstr>
      <vt:lpstr>Media Content Management</vt:lpstr>
      <vt:lpstr>PowerPoint Presentation</vt:lpstr>
      <vt:lpstr>Document/ Knowledge sharing platform</vt:lpstr>
      <vt:lpstr>PowerPoint Presentation</vt:lpstr>
      <vt:lpstr>E-commerce Platform</vt:lpstr>
      <vt:lpstr>PowerPoint Presentation</vt:lpstr>
      <vt:lpstr>IoT Device Platform</vt:lpstr>
      <vt:lpstr>PowerPoint Presentation</vt:lpstr>
      <vt:lpstr>Ticketing/Reservation System</vt:lpstr>
      <vt:lpstr>PowerPoint Presentation</vt:lpstr>
      <vt:lpstr>CMS - Content Management System</vt:lpstr>
      <vt:lpstr>PowerPoint Presentation</vt:lpstr>
      <vt:lpstr>Consumer IoT</vt:lpstr>
      <vt:lpstr>PowerPoint Presentation</vt:lpstr>
      <vt:lpstr>Certified Heroku Partner</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Monique Marchwiany</cp:lastModifiedBy>
  <cp:revision>93</cp:revision>
  <cp:lastPrinted>2016-03-30T19:32:51Z</cp:lastPrinted>
  <dcterms:modified xsi:type="dcterms:W3CDTF">2017-07-21T20:46:10Z</dcterms:modified>
</cp:coreProperties>
</file>